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8"/>
  </p:notesMasterIdLst>
  <p:sldIdLst>
    <p:sldId id="417" r:id="rId3"/>
    <p:sldId id="420" r:id="rId4"/>
    <p:sldId id="428" r:id="rId5"/>
    <p:sldId id="422" r:id="rId6"/>
    <p:sldId id="429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1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8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0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0" y="102"/>
      </p:cViewPr>
      <p:guideLst>
        <p:guide orient="horz" pos="3725"/>
        <p:guide pos="1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5D59A-CDD9-46E5-BF12-3C265DEA87C4}" type="datetimeFigureOut">
              <a:rPr lang="de-DE" smtClean="0"/>
              <a:t>27.02.2020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22C77-A65C-484C-93A9-B50507F7FD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508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D 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  <a:defRPr sz="44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 marL="4572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 marL="9144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 marL="13716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 marL="1828800" indent="0">
              <a:buFont typeface="+mj-lt"/>
              <a:buNone/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Kapitel bearbeiten</a:t>
            </a:r>
          </a:p>
          <a:p>
            <a:pPr lvl="0"/>
            <a:r>
              <a:rPr lang="de-DE" dirty="0"/>
              <a:t>Kapitel bearbeiten</a:t>
            </a:r>
          </a:p>
          <a:p>
            <a:pPr lvl="0"/>
            <a:r>
              <a:rPr lang="de-DE" dirty="0"/>
              <a:t>Kapitel bearbeiten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2135188" y="296863"/>
            <a:ext cx="9726612" cy="510778"/>
          </a:xfrm>
          <a:prstGeom prst="roundRect">
            <a:avLst/>
          </a:prstGeom>
          <a:solidFill>
            <a:srgbClr val="003D8F"/>
          </a:solidFill>
        </p:spPr>
        <p:txBody>
          <a:bodyPr wrap="square" rtlCol="0">
            <a:spAutoFit/>
          </a:bodyPr>
          <a:lstStyle/>
          <a:p>
            <a:pPr marL="355600" indent="0"/>
            <a:r>
              <a:rPr lang="de-DE" sz="24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Table </a:t>
            </a:r>
            <a:r>
              <a:rPr lang="de-DE" sz="2400" b="1" dirty="0" err="1">
                <a:solidFill>
                  <a:schemeClr val="bg1"/>
                </a:solidFill>
                <a:latin typeface="Frutiger Linotype" panose="020B060403050404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 Content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3C2BDE0C-3166-447B-A133-BF64B453B0E2}" type="datetime1">
              <a:rPr lang="de-DE" smtClean="0"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4562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D 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60851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 sz="20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  <a:lvl2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2pPr>
            <a:lvl3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3pPr>
            <a:lvl4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4pPr>
            <a:lvl5pPr>
              <a:defRPr sz="1600" b="1">
                <a:solidFill>
                  <a:srgbClr val="003D8F"/>
                </a:solidFill>
                <a:latin typeface="Frutiger Linotype" panose="020B060403050404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048933" y="648335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 b="1">
                <a:solidFill>
                  <a:srgbClr val="003D8F"/>
                </a:solidFill>
                <a:latin typeface="Frutiger Linotype" panose="020B0604030504040204" pitchFamily="34" charset="0"/>
              </a:defRPr>
            </a:lvl1pPr>
          </a:lstStyle>
          <a:p>
            <a:fld id="{E0B7B22A-E50F-49AC-9B0C-B3352A12B2F8}" type="datetime1">
              <a:rPr lang="de-DE" smtClean="0"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‹Nr.›</a:t>
            </a:fld>
            <a:endParaRPr lang="de-DE"/>
          </a:p>
          <a:p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35188" y="296863"/>
            <a:ext cx="9726612" cy="503237"/>
          </a:xfrm>
          <a:prstGeom prst="roundRect">
            <a:avLst/>
          </a:prstGeom>
          <a:solidFill>
            <a:srgbClr val="003D8F"/>
          </a:solidFill>
        </p:spPr>
        <p:txBody>
          <a:bodyPr/>
          <a:lstStyle>
            <a:lvl1pPr marL="514350" indent="-514350">
              <a:buFont typeface="+mj-lt"/>
              <a:buAutoNum type="arabicPeriod"/>
              <a:defRPr sz="28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3292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3037121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 userDrawn="1"/>
        </p:nvGrpSpPr>
        <p:grpSpPr>
          <a:xfrm>
            <a:off x="700348" y="736146"/>
            <a:ext cx="4482935" cy="2333624"/>
            <a:chOff x="128377" y="220038"/>
            <a:chExt cx="1553153" cy="808505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0" name="Textplatzhalt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1633" y="3434388"/>
            <a:ext cx="5517087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Headline </a:t>
            </a:r>
          </a:p>
          <a:p>
            <a:pPr lvl="0"/>
            <a:r>
              <a:rPr lang="de-DE" dirty="0"/>
              <a:t>bearbeiten</a:t>
            </a:r>
          </a:p>
        </p:txBody>
      </p:sp>
      <p:sp>
        <p:nvSpPr>
          <p:cNvPr id="11" name="Textplatzhalt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90096" y="5242413"/>
            <a:ext cx="11288940" cy="11308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  <a:latin typeface="Frutiger Linotype" panose="020B0604030504040204" pitchFamily="34" charset="0"/>
              </a:defRPr>
            </a:lvl1pPr>
          </a:lstStyle>
          <a:p>
            <a:pPr lvl="0"/>
            <a:r>
              <a:rPr lang="de-DE" dirty="0"/>
              <a:t>Sub-Headline bearbeiten</a:t>
            </a:r>
          </a:p>
        </p:txBody>
      </p:sp>
    </p:spTree>
    <p:extLst>
      <p:ext uri="{BB962C8B-B14F-4D97-AF65-F5344CB8AC3E}">
        <p14:creationId xmlns:p14="http://schemas.microsoft.com/office/powerpoint/2010/main" val="122039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0" y="5781343"/>
            <a:ext cx="12198624" cy="798661"/>
            <a:chOff x="0" y="5705140"/>
            <a:chExt cx="12198624" cy="798661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5"/>
            <a:srcRect r="85224"/>
            <a:stretch/>
          </p:blipFill>
          <p:spPr>
            <a:xfrm>
              <a:off x="0" y="5705140"/>
              <a:ext cx="1803400" cy="798645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/>
            <a:srcRect l="14830"/>
            <a:stretch/>
          </p:blipFill>
          <p:spPr>
            <a:xfrm>
              <a:off x="1803399" y="5705156"/>
              <a:ext cx="10395225" cy="798645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159210" y="6206356"/>
            <a:ext cx="12089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="1" dirty="0">
                <a:solidFill>
                  <a:schemeClr val="bg1"/>
                </a:solidFill>
                <a:latin typeface="Frutiger Linotype" panose="020B0604030504040204" pitchFamily="34" charset="0"/>
              </a:rPr>
              <a:t>Weatherdock AG</a:t>
            </a:r>
          </a:p>
          <a:p>
            <a:r>
              <a:rPr lang="de-DE" sz="1000" b="1">
                <a:solidFill>
                  <a:schemeClr val="bg1"/>
                </a:solidFill>
                <a:latin typeface="Frutiger Linotype" panose="020B0604030504040204" pitchFamily="34" charset="0"/>
              </a:rPr>
              <a:t>Distributor</a:t>
            </a:r>
          </a:p>
          <a:p>
            <a:r>
              <a:rPr lang="de-DE" sz="1000" b="1">
                <a:solidFill>
                  <a:schemeClr val="bg1"/>
                </a:solidFill>
                <a:latin typeface="Frutiger Linotype" panose="020B0604030504040204" pitchFamily="34" charset="0"/>
              </a:rPr>
              <a:t>Academy</a:t>
            </a:r>
            <a:endParaRPr lang="de-DE" sz="1000" b="1" dirty="0">
              <a:solidFill>
                <a:schemeClr val="bg1"/>
              </a:solidFill>
              <a:latin typeface="Frutiger Linotype" panose="020B0604030504040204" pitchFamily="34" charset="0"/>
            </a:endParaRPr>
          </a:p>
        </p:txBody>
      </p:sp>
      <p:grpSp>
        <p:nvGrpSpPr>
          <p:cNvPr id="12" name="Gruppieren 11"/>
          <p:cNvGrpSpPr/>
          <p:nvPr userDrawn="1"/>
        </p:nvGrpSpPr>
        <p:grpSpPr>
          <a:xfrm>
            <a:off x="128377" y="236972"/>
            <a:ext cx="1553153" cy="808505"/>
            <a:chOff x="128377" y="220038"/>
            <a:chExt cx="1553153" cy="808505"/>
          </a:xfrm>
        </p:grpSpPr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377" y="220038"/>
              <a:ext cx="1553153" cy="567355"/>
            </a:xfrm>
            <a:prstGeom prst="rect">
              <a:avLst/>
            </a:prstGeom>
          </p:spPr>
        </p:pic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8481" y="851590"/>
              <a:ext cx="1553049" cy="176953"/>
            </a:xfrm>
            <a:prstGeom prst="rect">
              <a:avLst/>
            </a:prstGeom>
          </p:spPr>
        </p:pic>
      </p:grpSp>
      <p:sp>
        <p:nvSpPr>
          <p:cNvPr id="15" name="Textfeld 14"/>
          <p:cNvSpPr txBox="1"/>
          <p:nvPr userDrawn="1"/>
        </p:nvSpPr>
        <p:spPr>
          <a:xfrm rot="16200000">
            <a:off x="9708204" y="3474401"/>
            <a:ext cx="4688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CONFIDENTIAL – all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rights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</a:t>
            </a:r>
            <a:r>
              <a:rPr lang="de-DE" sz="1200" b="1" dirty="0" err="1">
                <a:solidFill>
                  <a:srgbClr val="003D8F"/>
                </a:solidFill>
                <a:latin typeface="Frutiger Linotype" panose="020B0604030504040204" pitchFamily="34" charset="0"/>
              </a:rPr>
              <a:t>reserved</a:t>
            </a:r>
            <a:r>
              <a:rPr lang="de-DE" sz="1200" b="1" dirty="0">
                <a:solidFill>
                  <a:srgbClr val="003D8F"/>
                </a:solidFill>
                <a:latin typeface="Frutiger Linotype" panose="020B0604030504040204" pitchFamily="34" charset="0"/>
              </a:rPr>
              <a:t> ©Weatherdock AG </a:t>
            </a:r>
            <a:r>
              <a:rPr lang="de-DE" sz="1200" b="1">
                <a:solidFill>
                  <a:srgbClr val="003D8F"/>
                </a:solidFill>
                <a:latin typeface="Frutiger Linotype" panose="020B0604030504040204" pitchFamily="34" charset="0"/>
              </a:rPr>
              <a:t>- 2020</a:t>
            </a:r>
            <a:endParaRPr lang="de-DE" sz="1200" b="1" dirty="0">
              <a:solidFill>
                <a:srgbClr val="003D8F"/>
              </a:solidFill>
              <a:latin typeface="Frutiger Linotype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12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8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bg1"/>
          </a:solidFill>
          <a:latin typeface="Frutiger Linotype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3D8F"/>
          </a:solidFill>
          <a:latin typeface="Frutiger Linotype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02">
          <p15:clr>
            <a:srgbClr val="F26B43"/>
          </p15:clr>
        </p15:guide>
        <p15:guide id="2" pos="1345">
          <p15:clr>
            <a:srgbClr val="F26B43"/>
          </p15:clr>
        </p15:guide>
        <p15:guide id="3" orient="horz" pos="187">
          <p15:clr>
            <a:srgbClr val="F26B43"/>
          </p15:clr>
        </p15:guide>
        <p15:guide id="4" orient="horz" pos="504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4201">
          <p15:clr>
            <a:srgbClr val="F26B43"/>
          </p15:clr>
        </p15:guide>
        <p15:guide id="7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96605C9-76D0-438A-9161-CB694C624F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" r="5523"/>
          <a:stretch/>
        </p:blipFill>
        <p:spPr>
          <a:xfrm>
            <a:off x="5825065" y="0"/>
            <a:ext cx="6366934" cy="4495287"/>
          </a:xfrm>
          <a:prstGeom prst="rect">
            <a:avLst/>
          </a:prstGeom>
        </p:spPr>
      </p:pic>
      <p:sp>
        <p:nvSpPr>
          <p:cNvPr id="9" name="Freihandform 8"/>
          <p:cNvSpPr/>
          <p:nvPr userDrawn="1"/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7192446 w 12191999"/>
              <a:gd name="connsiteY1" fmla="*/ 0 h 6857999"/>
              <a:gd name="connsiteX2" fmla="*/ 6093211 w 12191999"/>
              <a:gd name="connsiteY2" fmla="*/ 1903930 h 6857999"/>
              <a:gd name="connsiteX3" fmla="*/ 6093522 w 12191999"/>
              <a:gd name="connsiteY3" fmla="*/ 1904110 h 6857999"/>
              <a:gd name="connsiteX4" fmla="*/ 6041516 w 12191999"/>
              <a:gd name="connsiteY4" fmla="*/ 1999925 h 6857999"/>
              <a:gd name="connsiteX5" fmla="*/ 5997088 w 12191999"/>
              <a:gd name="connsiteY5" fmla="*/ 2219988 h 6857999"/>
              <a:gd name="connsiteX6" fmla="*/ 6562446 w 12191999"/>
              <a:gd name="connsiteY6" fmla="*/ 2785347 h 6857999"/>
              <a:gd name="connsiteX7" fmla="*/ 7031250 w 12191999"/>
              <a:gd name="connsiteY7" fmla="*/ 2536085 h 6857999"/>
              <a:gd name="connsiteX8" fmla="*/ 7074334 w 12191999"/>
              <a:gd name="connsiteY8" fmla="*/ 2456708 h 6857999"/>
              <a:gd name="connsiteX9" fmla="*/ 8492715 w 12191999"/>
              <a:gd name="connsiteY9" fmla="*/ 0 h 6857999"/>
              <a:gd name="connsiteX10" fmla="*/ 8610312 w 12191999"/>
              <a:gd name="connsiteY10" fmla="*/ 0 h 6857999"/>
              <a:gd name="connsiteX11" fmla="*/ 6575817 w 12191999"/>
              <a:gd name="connsiteY11" fmla="*/ 3523849 h 6857999"/>
              <a:gd name="connsiteX12" fmla="*/ 6577745 w 12191999"/>
              <a:gd name="connsiteY12" fmla="*/ 3524962 h 6857999"/>
              <a:gd name="connsiteX13" fmla="*/ 6538130 w 12191999"/>
              <a:gd name="connsiteY13" fmla="*/ 3597946 h 6857999"/>
              <a:gd name="connsiteX14" fmla="*/ 6493701 w 12191999"/>
              <a:gd name="connsiteY14" fmla="*/ 3818010 h 6857999"/>
              <a:gd name="connsiteX15" fmla="*/ 7059061 w 12191999"/>
              <a:gd name="connsiteY15" fmla="*/ 4383368 h 6857999"/>
              <a:gd name="connsiteX16" fmla="*/ 7579991 w 12191999"/>
              <a:gd name="connsiteY16" fmla="*/ 4038072 h 6857999"/>
              <a:gd name="connsiteX17" fmla="*/ 7580910 w 12191999"/>
              <a:gd name="connsiteY17" fmla="*/ 4035111 h 6857999"/>
              <a:gd name="connsiteX18" fmla="*/ 9910583 w 12191999"/>
              <a:gd name="connsiteY18" fmla="*/ 0 h 6857999"/>
              <a:gd name="connsiteX19" fmla="*/ 10022436 w 12191999"/>
              <a:gd name="connsiteY19" fmla="*/ 0 h 6857999"/>
              <a:gd name="connsiteX20" fmla="*/ 7990951 w 12191999"/>
              <a:gd name="connsiteY20" fmla="*/ 3518635 h 6857999"/>
              <a:gd name="connsiteX21" fmla="*/ 7993356 w 12191999"/>
              <a:gd name="connsiteY21" fmla="*/ 3520024 h 6857999"/>
              <a:gd name="connsiteX22" fmla="*/ 7969932 w 12191999"/>
              <a:gd name="connsiteY22" fmla="*/ 3548413 h 6857999"/>
              <a:gd name="connsiteX23" fmla="*/ 7873378 w 12191999"/>
              <a:gd name="connsiteY23" fmla="*/ 3864510 h 6857999"/>
              <a:gd name="connsiteX24" fmla="*/ 8438737 w 12191999"/>
              <a:gd name="connsiteY24" fmla="*/ 4429870 h 6857999"/>
              <a:gd name="connsiteX25" fmla="*/ 8959667 w 12191999"/>
              <a:gd name="connsiteY25" fmla="*/ 4084574 h 6857999"/>
              <a:gd name="connsiteX26" fmla="*/ 8961418 w 12191999"/>
              <a:gd name="connsiteY26" fmla="*/ 4078935 h 6857999"/>
              <a:gd name="connsiteX27" fmla="*/ 8966153 w 12191999"/>
              <a:gd name="connsiteY27" fmla="*/ 4081669 h 6857999"/>
              <a:gd name="connsiteX28" fmla="*/ 11322707 w 12191999"/>
              <a:gd name="connsiteY28" fmla="*/ 0 h 6857999"/>
              <a:gd name="connsiteX29" fmla="*/ 11441962 w 12191999"/>
              <a:gd name="connsiteY29" fmla="*/ 0 h 6857999"/>
              <a:gd name="connsiteX30" fmla="*/ 9409543 w 12191999"/>
              <a:gd name="connsiteY30" fmla="*/ 3520253 h 6857999"/>
              <a:gd name="connsiteX31" fmla="*/ 9417759 w 12191999"/>
              <a:gd name="connsiteY31" fmla="*/ 3524996 h 6857999"/>
              <a:gd name="connsiteX32" fmla="*/ 9398439 w 12191999"/>
              <a:gd name="connsiteY32" fmla="*/ 3548414 h 6857999"/>
              <a:gd name="connsiteX33" fmla="*/ 9301883 w 12191999"/>
              <a:gd name="connsiteY33" fmla="*/ 3864511 h 6857999"/>
              <a:gd name="connsiteX34" fmla="*/ 9867242 w 12191999"/>
              <a:gd name="connsiteY34" fmla="*/ 4429870 h 6857999"/>
              <a:gd name="connsiteX35" fmla="*/ 10388172 w 12191999"/>
              <a:gd name="connsiteY35" fmla="*/ 4084575 h 6857999"/>
              <a:gd name="connsiteX36" fmla="*/ 10393022 w 12191999"/>
              <a:gd name="connsiteY36" fmla="*/ 4068950 h 6857999"/>
              <a:gd name="connsiteX37" fmla="*/ 12191999 w 12191999"/>
              <a:gd name="connsiteY37" fmla="*/ 953031 h 6857999"/>
              <a:gd name="connsiteX38" fmla="*/ 12191999 w 12191999"/>
              <a:gd name="connsiteY38" fmla="*/ 1156716 h 6857999"/>
              <a:gd name="connsiteX39" fmla="*/ 10822369 w 12191999"/>
              <a:gd name="connsiteY39" fmla="*/ 3528985 h 6857999"/>
              <a:gd name="connsiteX40" fmla="*/ 10824527 w 12191999"/>
              <a:gd name="connsiteY40" fmla="*/ 3530231 h 6857999"/>
              <a:gd name="connsiteX41" fmla="*/ 10809525 w 12191999"/>
              <a:gd name="connsiteY41" fmla="*/ 3548414 h 6857999"/>
              <a:gd name="connsiteX42" fmla="*/ 10712970 w 12191999"/>
              <a:gd name="connsiteY42" fmla="*/ 3864511 h 6857999"/>
              <a:gd name="connsiteX43" fmla="*/ 11278329 w 12191999"/>
              <a:gd name="connsiteY43" fmla="*/ 4429870 h 6857999"/>
              <a:gd name="connsiteX44" fmla="*/ 11747134 w 12191999"/>
              <a:gd name="connsiteY44" fmla="*/ 4180609 h 6857999"/>
              <a:gd name="connsiteX45" fmla="*/ 11795780 w 12191999"/>
              <a:gd name="connsiteY45" fmla="*/ 4090985 h 6857999"/>
              <a:gd name="connsiteX46" fmla="*/ 11797571 w 12191999"/>
              <a:gd name="connsiteY46" fmla="*/ 4092019 h 6857999"/>
              <a:gd name="connsiteX47" fmla="*/ 12191999 w 12191999"/>
              <a:gd name="connsiteY47" fmla="*/ 3408850 h 6857999"/>
              <a:gd name="connsiteX48" fmla="*/ 12191999 w 12191999"/>
              <a:gd name="connsiteY48" fmla="*/ 6857999 h 6857999"/>
              <a:gd name="connsiteX49" fmla="*/ 0 w 12191999"/>
              <a:gd name="connsiteY49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7192446" y="0"/>
                </a:lnTo>
                <a:lnTo>
                  <a:pt x="6093211" y="1903930"/>
                </a:lnTo>
                <a:lnTo>
                  <a:pt x="6093522" y="1904110"/>
                </a:lnTo>
                <a:lnTo>
                  <a:pt x="6041516" y="1999925"/>
                </a:lnTo>
                <a:cubicBezTo>
                  <a:pt x="6012907" y="2067564"/>
                  <a:pt x="5997088" y="2141928"/>
                  <a:pt x="5997088" y="2219988"/>
                </a:cubicBezTo>
                <a:cubicBezTo>
                  <a:pt x="5997088" y="2532227"/>
                  <a:pt x="6250208" y="2785347"/>
                  <a:pt x="6562446" y="2785347"/>
                </a:cubicBezTo>
                <a:cubicBezTo>
                  <a:pt x="6757595" y="2785347"/>
                  <a:pt x="6929651" y="2686472"/>
                  <a:pt x="7031250" y="2536085"/>
                </a:cubicBezTo>
                <a:lnTo>
                  <a:pt x="7074334" y="2456708"/>
                </a:lnTo>
                <a:lnTo>
                  <a:pt x="8492715" y="0"/>
                </a:lnTo>
                <a:lnTo>
                  <a:pt x="8610312" y="0"/>
                </a:lnTo>
                <a:lnTo>
                  <a:pt x="6575817" y="3523849"/>
                </a:lnTo>
                <a:lnTo>
                  <a:pt x="6577745" y="3524962"/>
                </a:lnTo>
                <a:lnTo>
                  <a:pt x="6538130" y="3597946"/>
                </a:lnTo>
                <a:cubicBezTo>
                  <a:pt x="6509522" y="3665584"/>
                  <a:pt x="6493701" y="3739949"/>
                  <a:pt x="6493701" y="3818010"/>
                </a:cubicBezTo>
                <a:cubicBezTo>
                  <a:pt x="6493701" y="4130248"/>
                  <a:pt x="6746821" y="4383368"/>
                  <a:pt x="7059061" y="4383368"/>
                </a:cubicBezTo>
                <a:cubicBezTo>
                  <a:pt x="7293240" y="4383369"/>
                  <a:pt x="7494164" y="4240989"/>
                  <a:pt x="7579991" y="4038072"/>
                </a:cubicBezTo>
                <a:lnTo>
                  <a:pt x="7580910" y="4035111"/>
                </a:lnTo>
                <a:lnTo>
                  <a:pt x="9910583" y="0"/>
                </a:lnTo>
                <a:lnTo>
                  <a:pt x="10022436" y="0"/>
                </a:lnTo>
                <a:lnTo>
                  <a:pt x="7990951" y="3518635"/>
                </a:lnTo>
                <a:lnTo>
                  <a:pt x="7993356" y="3520024"/>
                </a:lnTo>
                <a:lnTo>
                  <a:pt x="7969932" y="3548413"/>
                </a:lnTo>
                <a:cubicBezTo>
                  <a:pt x="7908973" y="3638645"/>
                  <a:pt x="7873378" y="3747422"/>
                  <a:pt x="7873378" y="3864510"/>
                </a:cubicBezTo>
                <a:cubicBezTo>
                  <a:pt x="7873378" y="4176750"/>
                  <a:pt x="8126498" y="4429870"/>
                  <a:pt x="8438737" y="4429870"/>
                </a:cubicBezTo>
                <a:cubicBezTo>
                  <a:pt x="8672915" y="4429870"/>
                  <a:pt x="8873841" y="4287489"/>
                  <a:pt x="8959667" y="4084574"/>
                </a:cubicBezTo>
                <a:lnTo>
                  <a:pt x="8961418" y="4078935"/>
                </a:lnTo>
                <a:lnTo>
                  <a:pt x="8966153" y="4081669"/>
                </a:lnTo>
                <a:lnTo>
                  <a:pt x="11322707" y="0"/>
                </a:lnTo>
                <a:lnTo>
                  <a:pt x="11441962" y="0"/>
                </a:lnTo>
                <a:lnTo>
                  <a:pt x="9409543" y="3520253"/>
                </a:lnTo>
                <a:lnTo>
                  <a:pt x="9417759" y="3524996"/>
                </a:lnTo>
                <a:lnTo>
                  <a:pt x="9398439" y="3548414"/>
                </a:lnTo>
                <a:cubicBezTo>
                  <a:pt x="9337479" y="3638646"/>
                  <a:pt x="9301883" y="3747422"/>
                  <a:pt x="9301883" y="3864511"/>
                </a:cubicBezTo>
                <a:cubicBezTo>
                  <a:pt x="9301883" y="4176750"/>
                  <a:pt x="9555003" y="4429870"/>
                  <a:pt x="9867242" y="4429870"/>
                </a:cubicBezTo>
                <a:cubicBezTo>
                  <a:pt x="10101421" y="4429870"/>
                  <a:pt x="10302346" y="4287490"/>
                  <a:pt x="10388172" y="4084575"/>
                </a:cubicBezTo>
                <a:lnTo>
                  <a:pt x="10393022" y="4068950"/>
                </a:lnTo>
                <a:lnTo>
                  <a:pt x="12191999" y="953031"/>
                </a:lnTo>
                <a:lnTo>
                  <a:pt x="12191999" y="1156716"/>
                </a:lnTo>
                <a:lnTo>
                  <a:pt x="10822369" y="3528985"/>
                </a:lnTo>
                <a:lnTo>
                  <a:pt x="10824527" y="3530231"/>
                </a:lnTo>
                <a:lnTo>
                  <a:pt x="10809525" y="3548414"/>
                </a:lnTo>
                <a:cubicBezTo>
                  <a:pt x="10748565" y="3638645"/>
                  <a:pt x="10712970" y="3747421"/>
                  <a:pt x="10712970" y="3864511"/>
                </a:cubicBezTo>
                <a:cubicBezTo>
                  <a:pt x="10712970" y="4176750"/>
                  <a:pt x="10966090" y="4429870"/>
                  <a:pt x="11278329" y="4429870"/>
                </a:cubicBezTo>
                <a:cubicBezTo>
                  <a:pt x="11473478" y="4429870"/>
                  <a:pt x="11645534" y="4330995"/>
                  <a:pt x="11747134" y="4180609"/>
                </a:cubicBezTo>
                <a:lnTo>
                  <a:pt x="11795780" y="4090985"/>
                </a:lnTo>
                <a:lnTo>
                  <a:pt x="11797571" y="4092019"/>
                </a:lnTo>
                <a:lnTo>
                  <a:pt x="12191999" y="340885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003D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093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4" orient="horz" pos="329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Weatherdock Academy</a:t>
            </a:r>
          </a:p>
          <a:p>
            <a:r>
              <a:rPr lang="de-DE" dirty="0"/>
              <a:t>AIS SART vs. AIS MOB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 err="1"/>
              <a:t>Differences</a:t>
            </a:r>
            <a:r>
              <a:rPr lang="de-DE" dirty="0"/>
              <a:t> | </a:t>
            </a:r>
            <a:r>
              <a:rPr lang="de-DE" dirty="0" err="1"/>
              <a:t>Applications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82277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2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does AIS help in emergency situations?</a:t>
            </a:r>
            <a:endParaRPr lang="de-DE" dirty="0"/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B1B6CF7F-0FCC-47FA-B6CE-5217E922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608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AIS based rescue transmitters are used to alert ships in the vicinity when activated in a man over board situation.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Functionality</a:t>
            </a:r>
          </a:p>
          <a:p>
            <a:pPr marL="0" indent="0">
              <a:buNone/>
            </a:pPr>
            <a:endParaRPr lang="en-US" b="0" dirty="0"/>
          </a:p>
          <a:p>
            <a:r>
              <a:rPr lang="en-US" b="0" dirty="0"/>
              <a:t>Transmission of an AIS emergency telegram after activation of a rescue transmitter</a:t>
            </a:r>
          </a:p>
          <a:p>
            <a:endParaRPr lang="en-US" b="0" dirty="0"/>
          </a:p>
          <a:p>
            <a:r>
              <a:rPr lang="en-US" b="0" dirty="0"/>
              <a:t>Receipt of the telegram from all AIS systems (Class A &amp; Class B) in the immediate vicinity</a:t>
            </a:r>
          </a:p>
          <a:p>
            <a:endParaRPr lang="en-US" b="0" dirty="0"/>
          </a:p>
          <a:p>
            <a:r>
              <a:rPr lang="en-US" b="0" dirty="0"/>
              <a:t>Rapid rescue of the victim by nearby ships thanks to the transmission of dynamic data (position, course and speed) from the rescue transmitter</a:t>
            </a:r>
            <a:endParaRPr lang="de-DE" b="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76AE31-0509-41BC-99DE-9D0C8B6CB04A}"/>
              </a:ext>
            </a:extLst>
          </p:cNvPr>
          <p:cNvSpPr txBox="1"/>
          <p:nvPr/>
        </p:nvSpPr>
        <p:spPr>
          <a:xfrm rot="16200000">
            <a:off x="-1303874" y="3170028"/>
            <a:ext cx="437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Frutiger Linotype" panose="020B0604030504040204" pitchFamily="34" charset="0"/>
                <a:ea typeface="+mj-ea"/>
                <a:cs typeface="+mj-cs"/>
              </a:rPr>
              <a:t>AIS SART vs. AIS MOB</a:t>
            </a:r>
          </a:p>
        </p:txBody>
      </p:sp>
    </p:spTree>
    <p:extLst>
      <p:ext uri="{BB962C8B-B14F-4D97-AF65-F5344CB8AC3E}">
        <p14:creationId xmlns:p14="http://schemas.microsoft.com/office/powerpoint/2010/main" val="105286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3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transmitted</a:t>
            </a:r>
            <a:r>
              <a:rPr lang="de-DE" dirty="0"/>
              <a:t>?</a:t>
            </a:r>
          </a:p>
        </p:txBody>
      </p: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B1B6CF7F-0FCC-47FA-B6CE-5217E922E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608512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Static Data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Unit-ID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Rescue Transmitter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Dynamic Data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0" dirty="0"/>
              <a:t>Position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err="1"/>
              <a:t>the</a:t>
            </a:r>
            <a:r>
              <a:rPr lang="de-DE" b="0" dirty="0"/>
              <a:t> </a:t>
            </a:r>
            <a:r>
              <a:rPr lang="de-DE" b="0" dirty="0" err="1"/>
              <a:t>victim</a:t>
            </a:r>
            <a:br>
              <a:rPr lang="de-DE" b="0" dirty="0"/>
            </a:br>
            <a:endParaRPr lang="de-DE" b="0" dirty="0"/>
          </a:p>
          <a:p>
            <a:r>
              <a:rPr lang="en-US" b="0" dirty="0"/>
              <a:t>Curse over ground</a:t>
            </a:r>
            <a:r>
              <a:rPr lang="de-DE" b="0" dirty="0"/>
              <a:t> (COG)</a:t>
            </a:r>
            <a:br>
              <a:rPr lang="de-DE" b="0" dirty="0"/>
            </a:br>
            <a:endParaRPr lang="de-DE" b="0" dirty="0"/>
          </a:p>
          <a:p>
            <a:r>
              <a:rPr lang="de-DE" b="0" dirty="0"/>
              <a:t>Speed </a:t>
            </a:r>
            <a:r>
              <a:rPr lang="de-DE" b="0" dirty="0" err="1"/>
              <a:t>over</a:t>
            </a:r>
            <a:r>
              <a:rPr lang="de-DE" b="0" dirty="0"/>
              <a:t> </a:t>
            </a:r>
            <a:r>
              <a:rPr lang="de-DE" b="0" dirty="0" err="1"/>
              <a:t>ground</a:t>
            </a:r>
            <a:r>
              <a:rPr lang="de-DE" b="0" dirty="0"/>
              <a:t> (SOG)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276AE31-0509-41BC-99DE-9D0C8B6CB04A}"/>
              </a:ext>
            </a:extLst>
          </p:cNvPr>
          <p:cNvSpPr txBox="1"/>
          <p:nvPr/>
        </p:nvSpPr>
        <p:spPr>
          <a:xfrm rot="16200000">
            <a:off x="-1303874" y="3170028"/>
            <a:ext cx="437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Frutiger Linotype" panose="020B0604030504040204" pitchFamily="34" charset="0"/>
                <a:ea typeface="+mj-ea"/>
                <a:cs typeface="+mj-cs"/>
              </a:rPr>
              <a:t>AIS SART vs. AIS MOB</a:t>
            </a:r>
          </a:p>
        </p:txBody>
      </p:sp>
    </p:spTree>
    <p:extLst>
      <p:ext uri="{BB962C8B-B14F-4D97-AF65-F5344CB8AC3E}">
        <p14:creationId xmlns:p14="http://schemas.microsoft.com/office/powerpoint/2010/main" val="3037097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344202F1-46B2-4E81-85EF-395E34E928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603" y="1699404"/>
            <a:ext cx="2472842" cy="4520356"/>
          </a:xfrm>
          <a:prstGeom prst="rect">
            <a:avLst/>
          </a:prstGeom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135188" y="1268413"/>
            <a:ext cx="9726612" cy="430991"/>
          </a:xfrm>
        </p:spPr>
        <p:txBody>
          <a:bodyPr/>
          <a:lstStyle/>
          <a:p>
            <a:pPr marL="0" indent="0" algn="ctr">
              <a:buNone/>
            </a:pPr>
            <a:r>
              <a:rPr lang="de-DE" dirty="0"/>
              <a:t>AIS Rescue Transmitter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4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AIS in emergency situations</a:t>
            </a:r>
            <a:br>
              <a:rPr lang="en-US" dirty="0"/>
            </a:br>
            <a:r>
              <a:rPr lang="de-DE" dirty="0"/>
              <a:t>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9D1DA4A-A8B4-4B76-A48C-42EE50270E93}"/>
              </a:ext>
            </a:extLst>
          </p:cNvPr>
          <p:cNvSpPr txBox="1"/>
          <p:nvPr/>
        </p:nvSpPr>
        <p:spPr>
          <a:xfrm rot="16200000">
            <a:off x="-1303874" y="3170028"/>
            <a:ext cx="4371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chemeClr val="bg1"/>
                </a:solidFill>
                <a:latin typeface="Frutiger Linotype" panose="020B0604030504040204" pitchFamily="34" charset="0"/>
                <a:ea typeface="+mj-ea"/>
                <a:cs typeface="+mj-cs"/>
              </a:rPr>
              <a:t>AIS SART vs. AIS MOB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8F97F8F-AEBF-43F1-8293-BB180F8C4313}"/>
              </a:ext>
            </a:extLst>
          </p:cNvPr>
          <p:cNvCxnSpPr/>
          <p:nvPr/>
        </p:nvCxnSpPr>
        <p:spPr>
          <a:xfrm flipH="1">
            <a:off x="4471591" y="1639019"/>
            <a:ext cx="1782558" cy="427289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E60784EF-3CBF-489C-B150-BAECA02157D3}"/>
              </a:ext>
            </a:extLst>
          </p:cNvPr>
          <p:cNvCxnSpPr>
            <a:cxnSpLocks/>
          </p:cNvCxnSpPr>
          <p:nvPr/>
        </p:nvCxnSpPr>
        <p:spPr>
          <a:xfrm>
            <a:off x="7713779" y="1618272"/>
            <a:ext cx="1782559" cy="459826"/>
          </a:xfrm>
          <a:prstGeom prst="line">
            <a:avLst/>
          </a:prstGeom>
          <a:ln w="19050">
            <a:solidFill>
              <a:srgbClr val="003D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C141473F-D491-49BB-96B2-4333B5E37F7B}"/>
              </a:ext>
            </a:extLst>
          </p:cNvPr>
          <p:cNvSpPr txBox="1">
            <a:spLocks/>
          </p:cNvSpPr>
          <p:nvPr/>
        </p:nvSpPr>
        <p:spPr>
          <a:xfrm>
            <a:off x="2501660" y="2167717"/>
            <a:ext cx="4313208" cy="1051970"/>
          </a:xfrm>
          <a:prstGeom prst="rect">
            <a:avLst/>
          </a:prstGeom>
          <a:solidFill>
            <a:srgbClr val="FFCCCC">
              <a:alpha val="75000"/>
            </a:srgb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MOB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M</a:t>
            </a:r>
            <a:r>
              <a:rPr lang="de-DE" b="0" dirty="0"/>
              <a:t>an </a:t>
            </a:r>
            <a:r>
              <a:rPr lang="de-DE" dirty="0"/>
              <a:t>O</a:t>
            </a:r>
            <a:r>
              <a:rPr lang="de-DE" b="0" dirty="0"/>
              <a:t>ver </a:t>
            </a:r>
            <a:r>
              <a:rPr lang="de-DE" dirty="0"/>
              <a:t>B</a:t>
            </a:r>
            <a:r>
              <a:rPr lang="de-DE" b="0" dirty="0"/>
              <a:t>oard Unit</a:t>
            </a:r>
          </a:p>
        </p:txBody>
      </p:sp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3F46BA9B-034C-4DA7-ACD6-7CCCB61F5249}"/>
              </a:ext>
            </a:extLst>
          </p:cNvPr>
          <p:cNvSpPr txBox="1">
            <a:spLocks/>
          </p:cNvSpPr>
          <p:nvPr/>
        </p:nvSpPr>
        <p:spPr>
          <a:xfrm>
            <a:off x="7543830" y="2158938"/>
            <a:ext cx="4313208" cy="1060749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kern="1200">
                <a:solidFill>
                  <a:srgbClr val="003D8F"/>
                </a:solidFill>
                <a:latin typeface="Frutiger Linotype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dirty="0"/>
              <a:t>SART</a:t>
            </a:r>
          </a:p>
          <a:p>
            <a:pPr marL="0" indent="0" algn="ctr">
              <a:buNone/>
            </a:pPr>
            <a:r>
              <a:rPr lang="de-DE" dirty="0"/>
              <a:t>S</a:t>
            </a:r>
            <a:r>
              <a:rPr lang="de-DE" b="0" dirty="0"/>
              <a:t>earch </a:t>
            </a:r>
            <a:r>
              <a:rPr lang="de-DE" dirty="0"/>
              <a:t>A</a:t>
            </a:r>
            <a:r>
              <a:rPr lang="de-DE" b="0" dirty="0"/>
              <a:t>nd </a:t>
            </a:r>
            <a:r>
              <a:rPr lang="de-DE" dirty="0"/>
              <a:t>R</a:t>
            </a:r>
            <a:r>
              <a:rPr lang="de-DE" b="0" dirty="0"/>
              <a:t>escue </a:t>
            </a:r>
            <a:r>
              <a:rPr lang="de-DE" dirty="0"/>
              <a:t>T</a:t>
            </a:r>
            <a:r>
              <a:rPr lang="de-DE" b="0" dirty="0"/>
              <a:t>ransmitter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89C7B3-032A-48D8-BE05-94F15DC272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799">
            <a:off x="3213632" y="3321096"/>
            <a:ext cx="2515918" cy="353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02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 of AIS in emergency situations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en-US" b="0" dirty="0"/>
              <a:t>Use of the AIS standard frequencies</a:t>
            </a:r>
            <a:endParaRPr lang="de-DE" b="0" dirty="0"/>
          </a:p>
          <a:p>
            <a:r>
              <a:rPr lang="de-DE" b="0" dirty="0" err="1"/>
              <a:t>Telegram</a:t>
            </a:r>
            <a:r>
              <a:rPr lang="de-DE" b="0" dirty="0"/>
              <a:t> type 01 (</a:t>
            </a:r>
            <a:r>
              <a:rPr lang="de-DE" b="0" dirty="0" err="1"/>
              <a:t>position</a:t>
            </a:r>
            <a:r>
              <a:rPr lang="de-DE" b="0" dirty="0"/>
              <a:t> </a:t>
            </a:r>
            <a:r>
              <a:rPr lang="de-DE" b="0" dirty="0" err="1"/>
              <a:t>report</a:t>
            </a:r>
            <a:r>
              <a:rPr lang="de-DE" b="0" dirty="0"/>
              <a:t>) </a:t>
            </a:r>
            <a:r>
              <a:rPr lang="de-DE" b="0" dirty="0" err="1"/>
              <a:t>for</a:t>
            </a:r>
            <a:r>
              <a:rPr lang="de-DE" b="0" dirty="0"/>
              <a:t> GPS </a:t>
            </a:r>
            <a:r>
              <a:rPr lang="de-DE" b="0" dirty="0" err="1"/>
              <a:t>position</a:t>
            </a:r>
            <a:r>
              <a:rPr lang="de-DE" b="0" dirty="0"/>
              <a:t> </a:t>
            </a:r>
            <a:r>
              <a:rPr lang="de-DE" b="0" dirty="0" err="1"/>
              <a:t>determination</a:t>
            </a:r>
            <a:endParaRPr lang="de-DE" b="0" dirty="0"/>
          </a:p>
          <a:p>
            <a:r>
              <a:rPr lang="en-US" b="0" dirty="0"/>
              <a:t>Telegram type 14 (Safety Related Broadcast Message)</a:t>
            </a: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br>
              <a:rPr lang="de-DE" b="0" dirty="0"/>
            </a:br>
            <a:endParaRPr lang="de-DE" b="0" dirty="0"/>
          </a:p>
          <a:p>
            <a:r>
              <a:rPr lang="en-US" b="0" dirty="0"/>
              <a:t>The victim's own ship sees the exact position</a:t>
            </a:r>
            <a:endParaRPr lang="de-DE" b="0" dirty="0"/>
          </a:p>
          <a:p>
            <a:r>
              <a:rPr lang="en-US" b="0" dirty="0"/>
              <a:t>Every ship in the transmission range with AIS reception on board receives this message and can intervene to help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7B22A-E50F-49AC-9B0C-B3352A12B2F8}" type="datetime1">
              <a:rPr lang="de-DE" smtClean="0"/>
              <a:pPr/>
              <a:t>27.02.2020</a:t>
            </a:fld>
            <a:r>
              <a:rPr lang="de-DE"/>
              <a:t> – Page </a:t>
            </a:r>
            <a:fld id="{88B63D75-6C02-4705-94CE-2C3349A1F378}" type="slidenum">
              <a:rPr lang="de-DE" smtClean="0"/>
              <a:pPr/>
              <a:t>5</a:t>
            </a:fld>
            <a:endParaRPr lang="de-DE"/>
          </a:p>
          <a:p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AIS SART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211523" y="2815804"/>
            <a:ext cx="7277100" cy="2074863"/>
            <a:chOff x="603" y="1888"/>
            <a:chExt cx="4584" cy="1307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" y="2833"/>
              <a:ext cx="4581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" y="1888"/>
              <a:ext cx="4554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7D22479E-F129-4908-943C-566B99067201}"/>
              </a:ext>
            </a:extLst>
          </p:cNvPr>
          <p:cNvSpPr txBox="1"/>
          <p:nvPr/>
        </p:nvSpPr>
        <p:spPr>
          <a:xfrm rot="16200000">
            <a:off x="-1389339" y="3118357"/>
            <a:ext cx="449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de-DE" sz="3200" b="1" dirty="0">
                <a:solidFill>
                  <a:schemeClr val="bg1"/>
                </a:solidFill>
                <a:latin typeface="Frutiger Linotype" panose="020B0604030504040204"/>
              </a:rPr>
              <a:t>AIS SART vs. AIS MOB</a:t>
            </a:r>
            <a:endParaRPr lang="de-DE" sz="2800" b="1" dirty="0">
              <a:solidFill>
                <a:schemeClr val="bg1"/>
              </a:solidFill>
              <a:latin typeface="Frutiger Linotype" panose="020B0604030504040204"/>
            </a:endParaRPr>
          </a:p>
        </p:txBody>
      </p:sp>
    </p:spTree>
    <p:extLst>
      <p:ext uri="{BB962C8B-B14F-4D97-AF65-F5344CB8AC3E}">
        <p14:creationId xmlns:p14="http://schemas.microsoft.com/office/powerpoint/2010/main" val="248602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D Master Seitenlayo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2A3D0F9E-AE2D-4C37-A16F-25D98A986178}"/>
    </a:ext>
  </a:extLst>
</a:theme>
</file>

<file path=ppt/theme/theme2.xml><?xml version="1.0" encoding="utf-8"?>
<a:theme xmlns:a="http://schemas.openxmlformats.org/drawingml/2006/main" name="WD Master Titel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D Layout 2017 Vorlage.pptm" id="{159D6FF1-F912-4EAA-A3A2-75FD14E36806}" vid="{50C5E76E-9672-497A-A7BF-762817F0B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257</Words>
  <Application>Microsoft Office PowerPoint</Application>
  <PresentationFormat>Breitbild</PresentationFormat>
  <Paragraphs>46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Frutiger Linotype</vt:lpstr>
      <vt:lpstr>WD Master Seitenlayout</vt:lpstr>
      <vt:lpstr>WD Master Titel1</vt:lpstr>
      <vt:lpstr>PowerPoint-Präsentation</vt:lpstr>
      <vt:lpstr>How does AIS help in emergency situations?</vt:lpstr>
      <vt:lpstr>Which data are transmitted?</vt:lpstr>
      <vt:lpstr>AIS in emergency situations ?</vt:lpstr>
      <vt:lpstr>AIS SART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mknipp</dc:creator>
  <cp:lastModifiedBy>Vanessa Baier</cp:lastModifiedBy>
  <cp:revision>190</cp:revision>
  <dcterms:created xsi:type="dcterms:W3CDTF">2017-06-21T13:34:46Z</dcterms:created>
  <dcterms:modified xsi:type="dcterms:W3CDTF">2020-02-27T13:42:20Z</dcterms:modified>
</cp:coreProperties>
</file>