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9" r:id="rId3"/>
  </p:sldMasterIdLst>
  <p:notesMasterIdLst>
    <p:notesMasterId r:id="rId12"/>
  </p:notesMasterIdLst>
  <p:sldIdLst>
    <p:sldId id="384" r:id="rId4"/>
    <p:sldId id="325" r:id="rId5"/>
    <p:sldId id="379" r:id="rId6"/>
    <p:sldId id="326" r:id="rId7"/>
    <p:sldId id="327" r:id="rId8"/>
    <p:sldId id="381" r:id="rId9"/>
    <p:sldId id="404" r:id="rId10"/>
    <p:sldId id="39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0" y="102"/>
      </p:cViewPr>
      <p:guideLst>
        <p:guide orient="horz" pos="3725"/>
        <p:guide pos="1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D59A-CDD9-46E5-BF12-3C265DEA87C4}" type="datetimeFigureOut">
              <a:rPr lang="de-DE" smtClean="0"/>
              <a:t>25.02.2020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2C77-A65C-484C-93A9-B50507F7FD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5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44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 marL="4572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 marL="9144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 marL="13716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 marL="18288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Kapitel bearbeiten</a:t>
            </a:r>
          </a:p>
          <a:p>
            <a:pPr lvl="0"/>
            <a:r>
              <a:rPr lang="de-DE" dirty="0"/>
              <a:t>Kapitel bearbeiten</a:t>
            </a:r>
          </a:p>
          <a:p>
            <a:pPr lvl="0"/>
            <a:r>
              <a:rPr lang="de-DE" dirty="0"/>
              <a:t>Kapitel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35188" y="296863"/>
            <a:ext cx="9726612" cy="510778"/>
          </a:xfrm>
          <a:prstGeom prst="roundRect">
            <a:avLst/>
          </a:prstGeom>
          <a:solidFill>
            <a:srgbClr val="003D8F"/>
          </a:solidFill>
        </p:spPr>
        <p:txBody>
          <a:bodyPr wrap="square" rtlCol="0">
            <a:spAutoFit/>
          </a:bodyPr>
          <a:lstStyle/>
          <a:p>
            <a:pPr marL="355600" indent="0"/>
            <a:r>
              <a:rPr lang="de-DE" sz="24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Table </a:t>
            </a:r>
            <a:r>
              <a:rPr lang="de-DE" sz="2400" b="1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 Content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3C2BDE0C-3166-447B-A133-BF64B453B0E2}" type="datetime1">
              <a:rPr lang="de-DE" smtClean="0"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D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E0B7B22A-E50F-49AC-9B0C-B3352A12B2F8}" type="datetime1">
              <a:rPr lang="de-DE" smtClean="0"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35188" y="296863"/>
            <a:ext cx="9726612" cy="503237"/>
          </a:xfrm>
          <a:prstGeom prst="roundRect">
            <a:avLst/>
          </a:prstGeom>
          <a:solidFill>
            <a:srgbClr val="003D8F"/>
          </a:solidFill>
        </p:spPr>
        <p:txBody>
          <a:bodyPr/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2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D Pro &amp; Con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2135188" y="296863"/>
            <a:ext cx="9726612" cy="503237"/>
          </a:xfrm>
          <a:prstGeom prst="roundRect">
            <a:avLst/>
          </a:prstGeom>
          <a:solidFill>
            <a:srgbClr val="003D8F"/>
          </a:solidFill>
        </p:spPr>
        <p:txBody>
          <a:bodyPr/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608263" y="1537397"/>
            <a:ext cx="4216400" cy="4339527"/>
          </a:xfrm>
          <a:prstGeom prst="roundRect">
            <a:avLst>
              <a:gd name="adj" fmla="val 7849"/>
            </a:avLst>
          </a:prstGeom>
          <a:ln w="28575">
            <a:solidFill>
              <a:srgbClr val="003D8F"/>
            </a:solidFill>
          </a:ln>
        </p:spPr>
        <p:txBody>
          <a:bodyPr lIns="540000" tIns="180000"/>
          <a:lstStyle>
            <a:lvl1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771DBD12-C03D-456E-9ECD-41D5DC2614D9}" type="datetime1">
              <a:rPr lang="de-DE" smtClean="0"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640638" y="1537397"/>
            <a:ext cx="4216400" cy="4339528"/>
          </a:xfrm>
          <a:prstGeom prst="roundRect">
            <a:avLst>
              <a:gd name="adj" fmla="val 7849"/>
            </a:avLst>
          </a:prstGeom>
          <a:ln w="28575">
            <a:solidFill>
              <a:srgbClr val="003D8F"/>
            </a:solidFill>
          </a:ln>
        </p:spPr>
        <p:txBody>
          <a:bodyPr lIns="540000" tIns="180000"/>
          <a:lstStyle>
            <a:lvl1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151063" y="1090002"/>
            <a:ext cx="914400" cy="914400"/>
          </a:xfrm>
          <a:prstGeom prst="ellipse">
            <a:avLst/>
          </a:prstGeom>
          <a:solidFill>
            <a:srgbClr val="003D8F"/>
          </a:solidFill>
        </p:spPr>
        <p:txBody>
          <a:bodyPr anchor="ctr"/>
          <a:lstStyle>
            <a:lvl1pPr algn="ctr">
              <a:defRPr b="1"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183438" y="1080197"/>
            <a:ext cx="914400" cy="914400"/>
          </a:xfrm>
          <a:prstGeom prst="ellipse">
            <a:avLst/>
          </a:prstGeom>
          <a:solidFill>
            <a:srgbClr val="003D8F"/>
          </a:solidFill>
        </p:spPr>
        <p:txBody>
          <a:bodyPr anchor="ctr"/>
          <a:lstStyle>
            <a:lvl1pPr algn="ctr">
              <a:defRPr lang="de-DE" b="1" dirty="0"/>
            </a:lvl1pPr>
          </a:lstStyle>
          <a:p>
            <a:pPr lvl="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56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70119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2203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 Inhalt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/>
          <p:cNvCxnSpPr/>
          <p:nvPr userDrawn="1"/>
        </p:nvCxnSpPr>
        <p:spPr>
          <a:xfrm>
            <a:off x="0" y="2349500"/>
            <a:ext cx="1219199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-12354" y="4508500"/>
            <a:ext cx="1219199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035300" y="2349500"/>
            <a:ext cx="0" cy="4508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609565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9115726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 userDrawn="1"/>
        </p:nvGrpSpPr>
        <p:grpSpPr>
          <a:xfrm>
            <a:off x="1103869" y="134779"/>
            <a:ext cx="3848753" cy="2003496"/>
            <a:chOff x="128377" y="220038"/>
            <a:chExt cx="1553153" cy="80850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2717800"/>
            <a:ext cx="2165350" cy="145097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502948" y="2717800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2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543547" y="2691755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3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600107" y="2703512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4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46418" y="4993632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5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502948" y="4957763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6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534906" y="4965785"/>
            <a:ext cx="2165350" cy="145097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 startAt="6"/>
              <a:defRPr sz="2400" b="1" baseline="0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12228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5781343"/>
            <a:ext cx="12198624" cy="798661"/>
            <a:chOff x="0" y="5705140"/>
            <a:chExt cx="12198624" cy="79866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6"/>
            <a:srcRect r="85224"/>
            <a:stretch/>
          </p:blipFill>
          <p:spPr>
            <a:xfrm>
              <a:off x="0" y="5705140"/>
              <a:ext cx="1803400" cy="79864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7"/>
            <a:srcRect l="14830"/>
            <a:stretch/>
          </p:blipFill>
          <p:spPr>
            <a:xfrm>
              <a:off x="1803399" y="5705156"/>
              <a:ext cx="10395225" cy="798645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159210" y="6206356"/>
            <a:ext cx="1503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Weatherdock AG</a:t>
            </a:r>
          </a:p>
          <a:p>
            <a:r>
              <a:rPr lang="de-DE" sz="1000" b="1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Emmericher</a:t>
            </a:r>
            <a:r>
              <a:rPr lang="de-DE" sz="1000" b="1" baseline="0" dirty="0">
                <a:solidFill>
                  <a:schemeClr val="bg1"/>
                </a:solidFill>
                <a:latin typeface="Frutiger Linotype" panose="020B0604030504040204" pitchFamily="34" charset="0"/>
              </a:rPr>
              <a:t> </a:t>
            </a:r>
            <a:r>
              <a:rPr lang="de-DE" sz="1000" b="1" baseline="0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Strasse</a:t>
            </a:r>
            <a:r>
              <a:rPr lang="de-DE" sz="1000" b="1" baseline="0" dirty="0">
                <a:solidFill>
                  <a:schemeClr val="bg1"/>
                </a:solidFill>
                <a:latin typeface="Frutiger Linotype" panose="020B0604030504040204" pitchFamily="34" charset="0"/>
              </a:rPr>
              <a:t> 17</a:t>
            </a:r>
            <a:endParaRPr lang="de-DE" sz="1000" b="1" dirty="0">
              <a:solidFill>
                <a:schemeClr val="bg1"/>
              </a:solidFill>
              <a:latin typeface="Frutiger Linotype" panose="020B0604030504040204" pitchFamily="34" charset="0"/>
            </a:endParaRPr>
          </a:p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D – 90411 Nürnberg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8377" y="236972"/>
            <a:ext cx="1553153" cy="808505"/>
            <a:chOff x="128377" y="220038"/>
            <a:chExt cx="1553153" cy="80850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5" name="Textfeld 14"/>
          <p:cNvSpPr txBox="1"/>
          <p:nvPr userDrawn="1"/>
        </p:nvSpPr>
        <p:spPr>
          <a:xfrm rot="16200000">
            <a:off x="9708204" y="3474401"/>
            <a:ext cx="468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CONFIDENTIAL – all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rights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reserved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©Weatherdock AG - 2018</a:t>
            </a:r>
          </a:p>
        </p:txBody>
      </p:sp>
    </p:spTree>
    <p:extLst>
      <p:ext uri="{BB962C8B-B14F-4D97-AF65-F5344CB8AC3E}">
        <p14:creationId xmlns:p14="http://schemas.microsoft.com/office/powerpoint/2010/main" val="326731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81" r:id="rId3"/>
    <p:sldLayoutId id="214748368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Frutiger Linotype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D8F"/>
          </a:solidFill>
          <a:latin typeface="Frutiger Linotype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1345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5523"/>
          <a:stretch/>
        </p:blipFill>
        <p:spPr>
          <a:xfrm>
            <a:off x="5825070" y="-7954"/>
            <a:ext cx="6366934" cy="4495287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7192446 w 12191999"/>
              <a:gd name="connsiteY1" fmla="*/ 0 h 6857999"/>
              <a:gd name="connsiteX2" fmla="*/ 6093211 w 12191999"/>
              <a:gd name="connsiteY2" fmla="*/ 1903930 h 6857999"/>
              <a:gd name="connsiteX3" fmla="*/ 6093522 w 12191999"/>
              <a:gd name="connsiteY3" fmla="*/ 1904110 h 6857999"/>
              <a:gd name="connsiteX4" fmla="*/ 6041516 w 12191999"/>
              <a:gd name="connsiteY4" fmla="*/ 1999925 h 6857999"/>
              <a:gd name="connsiteX5" fmla="*/ 5997088 w 12191999"/>
              <a:gd name="connsiteY5" fmla="*/ 2219988 h 6857999"/>
              <a:gd name="connsiteX6" fmla="*/ 6562446 w 12191999"/>
              <a:gd name="connsiteY6" fmla="*/ 2785347 h 6857999"/>
              <a:gd name="connsiteX7" fmla="*/ 7031250 w 12191999"/>
              <a:gd name="connsiteY7" fmla="*/ 2536085 h 6857999"/>
              <a:gd name="connsiteX8" fmla="*/ 7074334 w 12191999"/>
              <a:gd name="connsiteY8" fmla="*/ 2456708 h 6857999"/>
              <a:gd name="connsiteX9" fmla="*/ 8492715 w 12191999"/>
              <a:gd name="connsiteY9" fmla="*/ 0 h 6857999"/>
              <a:gd name="connsiteX10" fmla="*/ 8610312 w 12191999"/>
              <a:gd name="connsiteY10" fmla="*/ 0 h 6857999"/>
              <a:gd name="connsiteX11" fmla="*/ 6575817 w 12191999"/>
              <a:gd name="connsiteY11" fmla="*/ 3523849 h 6857999"/>
              <a:gd name="connsiteX12" fmla="*/ 6577745 w 12191999"/>
              <a:gd name="connsiteY12" fmla="*/ 3524962 h 6857999"/>
              <a:gd name="connsiteX13" fmla="*/ 6538130 w 12191999"/>
              <a:gd name="connsiteY13" fmla="*/ 3597946 h 6857999"/>
              <a:gd name="connsiteX14" fmla="*/ 6493701 w 12191999"/>
              <a:gd name="connsiteY14" fmla="*/ 3818010 h 6857999"/>
              <a:gd name="connsiteX15" fmla="*/ 7059061 w 12191999"/>
              <a:gd name="connsiteY15" fmla="*/ 4383368 h 6857999"/>
              <a:gd name="connsiteX16" fmla="*/ 7579991 w 12191999"/>
              <a:gd name="connsiteY16" fmla="*/ 4038072 h 6857999"/>
              <a:gd name="connsiteX17" fmla="*/ 7580910 w 12191999"/>
              <a:gd name="connsiteY17" fmla="*/ 4035111 h 6857999"/>
              <a:gd name="connsiteX18" fmla="*/ 9910583 w 12191999"/>
              <a:gd name="connsiteY18" fmla="*/ 0 h 6857999"/>
              <a:gd name="connsiteX19" fmla="*/ 10022436 w 12191999"/>
              <a:gd name="connsiteY19" fmla="*/ 0 h 6857999"/>
              <a:gd name="connsiteX20" fmla="*/ 7990951 w 12191999"/>
              <a:gd name="connsiteY20" fmla="*/ 3518635 h 6857999"/>
              <a:gd name="connsiteX21" fmla="*/ 7993356 w 12191999"/>
              <a:gd name="connsiteY21" fmla="*/ 3520024 h 6857999"/>
              <a:gd name="connsiteX22" fmla="*/ 7969932 w 12191999"/>
              <a:gd name="connsiteY22" fmla="*/ 3548413 h 6857999"/>
              <a:gd name="connsiteX23" fmla="*/ 7873378 w 12191999"/>
              <a:gd name="connsiteY23" fmla="*/ 3864510 h 6857999"/>
              <a:gd name="connsiteX24" fmla="*/ 8438737 w 12191999"/>
              <a:gd name="connsiteY24" fmla="*/ 4429870 h 6857999"/>
              <a:gd name="connsiteX25" fmla="*/ 8959667 w 12191999"/>
              <a:gd name="connsiteY25" fmla="*/ 4084574 h 6857999"/>
              <a:gd name="connsiteX26" fmla="*/ 8961418 w 12191999"/>
              <a:gd name="connsiteY26" fmla="*/ 4078935 h 6857999"/>
              <a:gd name="connsiteX27" fmla="*/ 8966153 w 12191999"/>
              <a:gd name="connsiteY27" fmla="*/ 4081669 h 6857999"/>
              <a:gd name="connsiteX28" fmla="*/ 11322707 w 12191999"/>
              <a:gd name="connsiteY28" fmla="*/ 0 h 6857999"/>
              <a:gd name="connsiteX29" fmla="*/ 11441962 w 12191999"/>
              <a:gd name="connsiteY29" fmla="*/ 0 h 6857999"/>
              <a:gd name="connsiteX30" fmla="*/ 9409543 w 12191999"/>
              <a:gd name="connsiteY30" fmla="*/ 3520253 h 6857999"/>
              <a:gd name="connsiteX31" fmla="*/ 9417759 w 12191999"/>
              <a:gd name="connsiteY31" fmla="*/ 3524996 h 6857999"/>
              <a:gd name="connsiteX32" fmla="*/ 9398439 w 12191999"/>
              <a:gd name="connsiteY32" fmla="*/ 3548414 h 6857999"/>
              <a:gd name="connsiteX33" fmla="*/ 9301883 w 12191999"/>
              <a:gd name="connsiteY33" fmla="*/ 3864511 h 6857999"/>
              <a:gd name="connsiteX34" fmla="*/ 9867242 w 12191999"/>
              <a:gd name="connsiteY34" fmla="*/ 4429870 h 6857999"/>
              <a:gd name="connsiteX35" fmla="*/ 10388172 w 12191999"/>
              <a:gd name="connsiteY35" fmla="*/ 4084575 h 6857999"/>
              <a:gd name="connsiteX36" fmla="*/ 10393022 w 12191999"/>
              <a:gd name="connsiteY36" fmla="*/ 4068950 h 6857999"/>
              <a:gd name="connsiteX37" fmla="*/ 12191999 w 12191999"/>
              <a:gd name="connsiteY37" fmla="*/ 953031 h 6857999"/>
              <a:gd name="connsiteX38" fmla="*/ 12191999 w 12191999"/>
              <a:gd name="connsiteY38" fmla="*/ 1156716 h 6857999"/>
              <a:gd name="connsiteX39" fmla="*/ 10822369 w 12191999"/>
              <a:gd name="connsiteY39" fmla="*/ 3528985 h 6857999"/>
              <a:gd name="connsiteX40" fmla="*/ 10824527 w 12191999"/>
              <a:gd name="connsiteY40" fmla="*/ 3530231 h 6857999"/>
              <a:gd name="connsiteX41" fmla="*/ 10809525 w 12191999"/>
              <a:gd name="connsiteY41" fmla="*/ 3548414 h 6857999"/>
              <a:gd name="connsiteX42" fmla="*/ 10712970 w 12191999"/>
              <a:gd name="connsiteY42" fmla="*/ 3864511 h 6857999"/>
              <a:gd name="connsiteX43" fmla="*/ 11278329 w 12191999"/>
              <a:gd name="connsiteY43" fmla="*/ 4429870 h 6857999"/>
              <a:gd name="connsiteX44" fmla="*/ 11747134 w 12191999"/>
              <a:gd name="connsiteY44" fmla="*/ 4180609 h 6857999"/>
              <a:gd name="connsiteX45" fmla="*/ 11795780 w 12191999"/>
              <a:gd name="connsiteY45" fmla="*/ 4090985 h 6857999"/>
              <a:gd name="connsiteX46" fmla="*/ 11797571 w 12191999"/>
              <a:gd name="connsiteY46" fmla="*/ 4092019 h 6857999"/>
              <a:gd name="connsiteX47" fmla="*/ 12191999 w 12191999"/>
              <a:gd name="connsiteY47" fmla="*/ 3408850 h 6857999"/>
              <a:gd name="connsiteX48" fmla="*/ 12191999 w 12191999"/>
              <a:gd name="connsiteY48" fmla="*/ 6857999 h 6857999"/>
              <a:gd name="connsiteX49" fmla="*/ 0 w 12191999"/>
              <a:gd name="connsiteY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7192446" y="0"/>
                </a:lnTo>
                <a:lnTo>
                  <a:pt x="6093211" y="1903930"/>
                </a:lnTo>
                <a:lnTo>
                  <a:pt x="6093522" y="1904110"/>
                </a:lnTo>
                <a:lnTo>
                  <a:pt x="6041516" y="1999925"/>
                </a:lnTo>
                <a:cubicBezTo>
                  <a:pt x="6012907" y="2067564"/>
                  <a:pt x="5997088" y="2141928"/>
                  <a:pt x="5997088" y="2219988"/>
                </a:cubicBezTo>
                <a:cubicBezTo>
                  <a:pt x="5997088" y="2532227"/>
                  <a:pt x="6250208" y="2785347"/>
                  <a:pt x="6562446" y="2785347"/>
                </a:cubicBezTo>
                <a:cubicBezTo>
                  <a:pt x="6757595" y="2785347"/>
                  <a:pt x="6929651" y="2686472"/>
                  <a:pt x="7031250" y="2536085"/>
                </a:cubicBezTo>
                <a:lnTo>
                  <a:pt x="7074334" y="2456708"/>
                </a:lnTo>
                <a:lnTo>
                  <a:pt x="8492715" y="0"/>
                </a:lnTo>
                <a:lnTo>
                  <a:pt x="8610312" y="0"/>
                </a:lnTo>
                <a:lnTo>
                  <a:pt x="6575817" y="3523849"/>
                </a:lnTo>
                <a:lnTo>
                  <a:pt x="6577745" y="3524962"/>
                </a:lnTo>
                <a:lnTo>
                  <a:pt x="6538130" y="3597946"/>
                </a:lnTo>
                <a:cubicBezTo>
                  <a:pt x="6509522" y="3665584"/>
                  <a:pt x="6493701" y="3739949"/>
                  <a:pt x="6493701" y="3818010"/>
                </a:cubicBezTo>
                <a:cubicBezTo>
                  <a:pt x="6493701" y="4130248"/>
                  <a:pt x="6746821" y="4383368"/>
                  <a:pt x="7059061" y="4383368"/>
                </a:cubicBezTo>
                <a:cubicBezTo>
                  <a:pt x="7293240" y="4383369"/>
                  <a:pt x="7494164" y="4240989"/>
                  <a:pt x="7579991" y="4038072"/>
                </a:cubicBezTo>
                <a:lnTo>
                  <a:pt x="7580910" y="4035111"/>
                </a:lnTo>
                <a:lnTo>
                  <a:pt x="9910583" y="0"/>
                </a:lnTo>
                <a:lnTo>
                  <a:pt x="10022436" y="0"/>
                </a:lnTo>
                <a:lnTo>
                  <a:pt x="7990951" y="3518635"/>
                </a:lnTo>
                <a:lnTo>
                  <a:pt x="7993356" y="3520024"/>
                </a:lnTo>
                <a:lnTo>
                  <a:pt x="7969932" y="3548413"/>
                </a:lnTo>
                <a:cubicBezTo>
                  <a:pt x="7908973" y="3638645"/>
                  <a:pt x="7873378" y="3747422"/>
                  <a:pt x="7873378" y="3864510"/>
                </a:cubicBezTo>
                <a:cubicBezTo>
                  <a:pt x="7873378" y="4176750"/>
                  <a:pt x="8126498" y="4429870"/>
                  <a:pt x="8438737" y="4429870"/>
                </a:cubicBezTo>
                <a:cubicBezTo>
                  <a:pt x="8672915" y="4429870"/>
                  <a:pt x="8873841" y="4287489"/>
                  <a:pt x="8959667" y="4084574"/>
                </a:cubicBezTo>
                <a:lnTo>
                  <a:pt x="8961418" y="4078935"/>
                </a:lnTo>
                <a:lnTo>
                  <a:pt x="8966153" y="4081669"/>
                </a:lnTo>
                <a:lnTo>
                  <a:pt x="11322707" y="0"/>
                </a:lnTo>
                <a:lnTo>
                  <a:pt x="11441962" y="0"/>
                </a:lnTo>
                <a:lnTo>
                  <a:pt x="9409543" y="3520253"/>
                </a:lnTo>
                <a:lnTo>
                  <a:pt x="9417759" y="3524996"/>
                </a:lnTo>
                <a:lnTo>
                  <a:pt x="9398439" y="3548414"/>
                </a:lnTo>
                <a:cubicBezTo>
                  <a:pt x="9337479" y="3638646"/>
                  <a:pt x="9301883" y="3747422"/>
                  <a:pt x="9301883" y="3864511"/>
                </a:cubicBezTo>
                <a:cubicBezTo>
                  <a:pt x="9301883" y="4176750"/>
                  <a:pt x="9555003" y="4429870"/>
                  <a:pt x="9867242" y="4429870"/>
                </a:cubicBezTo>
                <a:cubicBezTo>
                  <a:pt x="10101421" y="4429870"/>
                  <a:pt x="10302346" y="4287490"/>
                  <a:pt x="10388172" y="4084575"/>
                </a:cubicBezTo>
                <a:lnTo>
                  <a:pt x="10393022" y="4068950"/>
                </a:lnTo>
                <a:lnTo>
                  <a:pt x="12191999" y="953031"/>
                </a:lnTo>
                <a:lnTo>
                  <a:pt x="12191999" y="1156716"/>
                </a:lnTo>
                <a:lnTo>
                  <a:pt x="10822369" y="3528985"/>
                </a:lnTo>
                <a:lnTo>
                  <a:pt x="10824527" y="3530231"/>
                </a:lnTo>
                <a:lnTo>
                  <a:pt x="10809525" y="3548414"/>
                </a:lnTo>
                <a:cubicBezTo>
                  <a:pt x="10748565" y="3638645"/>
                  <a:pt x="10712970" y="3747421"/>
                  <a:pt x="10712970" y="3864511"/>
                </a:cubicBezTo>
                <a:cubicBezTo>
                  <a:pt x="10712970" y="4176750"/>
                  <a:pt x="10966090" y="4429870"/>
                  <a:pt x="11278329" y="4429870"/>
                </a:cubicBezTo>
                <a:cubicBezTo>
                  <a:pt x="11473478" y="4429870"/>
                  <a:pt x="11645534" y="4330995"/>
                  <a:pt x="11747134" y="4180609"/>
                </a:cubicBezTo>
                <a:lnTo>
                  <a:pt x="11795780" y="4090985"/>
                </a:lnTo>
                <a:lnTo>
                  <a:pt x="11797571" y="4092019"/>
                </a:lnTo>
                <a:lnTo>
                  <a:pt x="12191999" y="340885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9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29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01" y="0"/>
            <a:ext cx="3321498" cy="2213811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1" y="0"/>
            <a:ext cx="8964385" cy="685800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64384" y="3252960"/>
            <a:ext cx="3227615" cy="360504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 userDrawn="1"/>
        </p:nvSpPr>
        <p:spPr>
          <a:xfrm>
            <a:off x="6408964" y="2"/>
            <a:ext cx="5783036" cy="3252958"/>
          </a:xfrm>
          <a:custGeom>
            <a:avLst/>
            <a:gdLst>
              <a:gd name="connsiteX0" fmla="*/ 0 w 12191999"/>
              <a:gd name="connsiteY0" fmla="*/ 0 h 6857999"/>
              <a:gd name="connsiteX1" fmla="*/ 7192446 w 12191999"/>
              <a:gd name="connsiteY1" fmla="*/ 0 h 6857999"/>
              <a:gd name="connsiteX2" fmla="*/ 6093211 w 12191999"/>
              <a:gd name="connsiteY2" fmla="*/ 1903930 h 6857999"/>
              <a:gd name="connsiteX3" fmla="*/ 6093522 w 12191999"/>
              <a:gd name="connsiteY3" fmla="*/ 1904110 h 6857999"/>
              <a:gd name="connsiteX4" fmla="*/ 6041516 w 12191999"/>
              <a:gd name="connsiteY4" fmla="*/ 1999925 h 6857999"/>
              <a:gd name="connsiteX5" fmla="*/ 5997088 w 12191999"/>
              <a:gd name="connsiteY5" fmla="*/ 2219988 h 6857999"/>
              <a:gd name="connsiteX6" fmla="*/ 6562446 w 12191999"/>
              <a:gd name="connsiteY6" fmla="*/ 2785347 h 6857999"/>
              <a:gd name="connsiteX7" fmla="*/ 7031250 w 12191999"/>
              <a:gd name="connsiteY7" fmla="*/ 2536085 h 6857999"/>
              <a:gd name="connsiteX8" fmla="*/ 7074334 w 12191999"/>
              <a:gd name="connsiteY8" fmla="*/ 2456708 h 6857999"/>
              <a:gd name="connsiteX9" fmla="*/ 8492715 w 12191999"/>
              <a:gd name="connsiteY9" fmla="*/ 0 h 6857999"/>
              <a:gd name="connsiteX10" fmla="*/ 8610312 w 12191999"/>
              <a:gd name="connsiteY10" fmla="*/ 0 h 6857999"/>
              <a:gd name="connsiteX11" fmla="*/ 6575817 w 12191999"/>
              <a:gd name="connsiteY11" fmla="*/ 3523849 h 6857999"/>
              <a:gd name="connsiteX12" fmla="*/ 6577745 w 12191999"/>
              <a:gd name="connsiteY12" fmla="*/ 3524962 h 6857999"/>
              <a:gd name="connsiteX13" fmla="*/ 6538130 w 12191999"/>
              <a:gd name="connsiteY13" fmla="*/ 3597946 h 6857999"/>
              <a:gd name="connsiteX14" fmla="*/ 6493701 w 12191999"/>
              <a:gd name="connsiteY14" fmla="*/ 3818010 h 6857999"/>
              <a:gd name="connsiteX15" fmla="*/ 7059061 w 12191999"/>
              <a:gd name="connsiteY15" fmla="*/ 4383368 h 6857999"/>
              <a:gd name="connsiteX16" fmla="*/ 7579991 w 12191999"/>
              <a:gd name="connsiteY16" fmla="*/ 4038072 h 6857999"/>
              <a:gd name="connsiteX17" fmla="*/ 7580910 w 12191999"/>
              <a:gd name="connsiteY17" fmla="*/ 4035111 h 6857999"/>
              <a:gd name="connsiteX18" fmla="*/ 9910583 w 12191999"/>
              <a:gd name="connsiteY18" fmla="*/ 0 h 6857999"/>
              <a:gd name="connsiteX19" fmla="*/ 10022436 w 12191999"/>
              <a:gd name="connsiteY19" fmla="*/ 0 h 6857999"/>
              <a:gd name="connsiteX20" fmla="*/ 7990951 w 12191999"/>
              <a:gd name="connsiteY20" fmla="*/ 3518635 h 6857999"/>
              <a:gd name="connsiteX21" fmla="*/ 7993356 w 12191999"/>
              <a:gd name="connsiteY21" fmla="*/ 3520024 h 6857999"/>
              <a:gd name="connsiteX22" fmla="*/ 7969932 w 12191999"/>
              <a:gd name="connsiteY22" fmla="*/ 3548413 h 6857999"/>
              <a:gd name="connsiteX23" fmla="*/ 7873378 w 12191999"/>
              <a:gd name="connsiteY23" fmla="*/ 3864510 h 6857999"/>
              <a:gd name="connsiteX24" fmla="*/ 8438737 w 12191999"/>
              <a:gd name="connsiteY24" fmla="*/ 4429870 h 6857999"/>
              <a:gd name="connsiteX25" fmla="*/ 8959667 w 12191999"/>
              <a:gd name="connsiteY25" fmla="*/ 4084574 h 6857999"/>
              <a:gd name="connsiteX26" fmla="*/ 8961418 w 12191999"/>
              <a:gd name="connsiteY26" fmla="*/ 4078935 h 6857999"/>
              <a:gd name="connsiteX27" fmla="*/ 8966153 w 12191999"/>
              <a:gd name="connsiteY27" fmla="*/ 4081669 h 6857999"/>
              <a:gd name="connsiteX28" fmla="*/ 11322707 w 12191999"/>
              <a:gd name="connsiteY28" fmla="*/ 0 h 6857999"/>
              <a:gd name="connsiteX29" fmla="*/ 11441962 w 12191999"/>
              <a:gd name="connsiteY29" fmla="*/ 0 h 6857999"/>
              <a:gd name="connsiteX30" fmla="*/ 9409543 w 12191999"/>
              <a:gd name="connsiteY30" fmla="*/ 3520253 h 6857999"/>
              <a:gd name="connsiteX31" fmla="*/ 9417759 w 12191999"/>
              <a:gd name="connsiteY31" fmla="*/ 3524996 h 6857999"/>
              <a:gd name="connsiteX32" fmla="*/ 9398439 w 12191999"/>
              <a:gd name="connsiteY32" fmla="*/ 3548414 h 6857999"/>
              <a:gd name="connsiteX33" fmla="*/ 9301883 w 12191999"/>
              <a:gd name="connsiteY33" fmla="*/ 3864511 h 6857999"/>
              <a:gd name="connsiteX34" fmla="*/ 9867242 w 12191999"/>
              <a:gd name="connsiteY34" fmla="*/ 4429870 h 6857999"/>
              <a:gd name="connsiteX35" fmla="*/ 10388172 w 12191999"/>
              <a:gd name="connsiteY35" fmla="*/ 4084575 h 6857999"/>
              <a:gd name="connsiteX36" fmla="*/ 10393022 w 12191999"/>
              <a:gd name="connsiteY36" fmla="*/ 4068950 h 6857999"/>
              <a:gd name="connsiteX37" fmla="*/ 12191999 w 12191999"/>
              <a:gd name="connsiteY37" fmla="*/ 953031 h 6857999"/>
              <a:gd name="connsiteX38" fmla="*/ 12191999 w 12191999"/>
              <a:gd name="connsiteY38" fmla="*/ 1156716 h 6857999"/>
              <a:gd name="connsiteX39" fmla="*/ 10822369 w 12191999"/>
              <a:gd name="connsiteY39" fmla="*/ 3528985 h 6857999"/>
              <a:gd name="connsiteX40" fmla="*/ 10824527 w 12191999"/>
              <a:gd name="connsiteY40" fmla="*/ 3530231 h 6857999"/>
              <a:gd name="connsiteX41" fmla="*/ 10809525 w 12191999"/>
              <a:gd name="connsiteY41" fmla="*/ 3548414 h 6857999"/>
              <a:gd name="connsiteX42" fmla="*/ 10712970 w 12191999"/>
              <a:gd name="connsiteY42" fmla="*/ 3864511 h 6857999"/>
              <a:gd name="connsiteX43" fmla="*/ 11278329 w 12191999"/>
              <a:gd name="connsiteY43" fmla="*/ 4429870 h 6857999"/>
              <a:gd name="connsiteX44" fmla="*/ 11747134 w 12191999"/>
              <a:gd name="connsiteY44" fmla="*/ 4180609 h 6857999"/>
              <a:gd name="connsiteX45" fmla="*/ 11795780 w 12191999"/>
              <a:gd name="connsiteY45" fmla="*/ 4090985 h 6857999"/>
              <a:gd name="connsiteX46" fmla="*/ 11797571 w 12191999"/>
              <a:gd name="connsiteY46" fmla="*/ 4092019 h 6857999"/>
              <a:gd name="connsiteX47" fmla="*/ 12191999 w 12191999"/>
              <a:gd name="connsiteY47" fmla="*/ 3408850 h 6857999"/>
              <a:gd name="connsiteX48" fmla="*/ 12191999 w 12191999"/>
              <a:gd name="connsiteY48" fmla="*/ 6857999 h 6857999"/>
              <a:gd name="connsiteX49" fmla="*/ 0 w 12191999"/>
              <a:gd name="connsiteY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7192446" y="0"/>
                </a:lnTo>
                <a:lnTo>
                  <a:pt x="6093211" y="1903930"/>
                </a:lnTo>
                <a:lnTo>
                  <a:pt x="6093522" y="1904110"/>
                </a:lnTo>
                <a:lnTo>
                  <a:pt x="6041516" y="1999925"/>
                </a:lnTo>
                <a:cubicBezTo>
                  <a:pt x="6012907" y="2067564"/>
                  <a:pt x="5997088" y="2141928"/>
                  <a:pt x="5997088" y="2219988"/>
                </a:cubicBezTo>
                <a:cubicBezTo>
                  <a:pt x="5997088" y="2532227"/>
                  <a:pt x="6250208" y="2785347"/>
                  <a:pt x="6562446" y="2785347"/>
                </a:cubicBezTo>
                <a:cubicBezTo>
                  <a:pt x="6757595" y="2785347"/>
                  <a:pt x="6929651" y="2686472"/>
                  <a:pt x="7031250" y="2536085"/>
                </a:cubicBezTo>
                <a:lnTo>
                  <a:pt x="7074334" y="2456708"/>
                </a:lnTo>
                <a:lnTo>
                  <a:pt x="8492715" y="0"/>
                </a:lnTo>
                <a:lnTo>
                  <a:pt x="8610312" y="0"/>
                </a:lnTo>
                <a:lnTo>
                  <a:pt x="6575817" y="3523849"/>
                </a:lnTo>
                <a:lnTo>
                  <a:pt x="6577745" y="3524962"/>
                </a:lnTo>
                <a:lnTo>
                  <a:pt x="6538130" y="3597946"/>
                </a:lnTo>
                <a:cubicBezTo>
                  <a:pt x="6509522" y="3665584"/>
                  <a:pt x="6493701" y="3739949"/>
                  <a:pt x="6493701" y="3818010"/>
                </a:cubicBezTo>
                <a:cubicBezTo>
                  <a:pt x="6493701" y="4130248"/>
                  <a:pt x="6746821" y="4383368"/>
                  <a:pt x="7059061" y="4383368"/>
                </a:cubicBezTo>
                <a:cubicBezTo>
                  <a:pt x="7293240" y="4383369"/>
                  <a:pt x="7494164" y="4240989"/>
                  <a:pt x="7579991" y="4038072"/>
                </a:cubicBezTo>
                <a:lnTo>
                  <a:pt x="7580910" y="4035111"/>
                </a:lnTo>
                <a:lnTo>
                  <a:pt x="9910583" y="0"/>
                </a:lnTo>
                <a:lnTo>
                  <a:pt x="10022436" y="0"/>
                </a:lnTo>
                <a:lnTo>
                  <a:pt x="7990951" y="3518635"/>
                </a:lnTo>
                <a:lnTo>
                  <a:pt x="7993356" y="3520024"/>
                </a:lnTo>
                <a:lnTo>
                  <a:pt x="7969932" y="3548413"/>
                </a:lnTo>
                <a:cubicBezTo>
                  <a:pt x="7908973" y="3638645"/>
                  <a:pt x="7873378" y="3747422"/>
                  <a:pt x="7873378" y="3864510"/>
                </a:cubicBezTo>
                <a:cubicBezTo>
                  <a:pt x="7873378" y="4176750"/>
                  <a:pt x="8126498" y="4429870"/>
                  <a:pt x="8438737" y="4429870"/>
                </a:cubicBezTo>
                <a:cubicBezTo>
                  <a:pt x="8672915" y="4429870"/>
                  <a:pt x="8873841" y="4287489"/>
                  <a:pt x="8959667" y="4084574"/>
                </a:cubicBezTo>
                <a:lnTo>
                  <a:pt x="8961418" y="4078935"/>
                </a:lnTo>
                <a:lnTo>
                  <a:pt x="8966153" y="4081669"/>
                </a:lnTo>
                <a:lnTo>
                  <a:pt x="11322707" y="0"/>
                </a:lnTo>
                <a:lnTo>
                  <a:pt x="11441962" y="0"/>
                </a:lnTo>
                <a:lnTo>
                  <a:pt x="9409543" y="3520253"/>
                </a:lnTo>
                <a:lnTo>
                  <a:pt x="9417759" y="3524996"/>
                </a:lnTo>
                <a:lnTo>
                  <a:pt x="9398439" y="3548414"/>
                </a:lnTo>
                <a:cubicBezTo>
                  <a:pt x="9337479" y="3638646"/>
                  <a:pt x="9301883" y="3747422"/>
                  <a:pt x="9301883" y="3864511"/>
                </a:cubicBezTo>
                <a:cubicBezTo>
                  <a:pt x="9301883" y="4176750"/>
                  <a:pt x="9555003" y="4429870"/>
                  <a:pt x="9867242" y="4429870"/>
                </a:cubicBezTo>
                <a:cubicBezTo>
                  <a:pt x="10101421" y="4429870"/>
                  <a:pt x="10302346" y="4287490"/>
                  <a:pt x="10388172" y="4084575"/>
                </a:cubicBezTo>
                <a:lnTo>
                  <a:pt x="10393022" y="4068950"/>
                </a:lnTo>
                <a:lnTo>
                  <a:pt x="12191999" y="953031"/>
                </a:lnTo>
                <a:lnTo>
                  <a:pt x="12191999" y="1156716"/>
                </a:lnTo>
                <a:lnTo>
                  <a:pt x="10822369" y="3528985"/>
                </a:lnTo>
                <a:lnTo>
                  <a:pt x="10824527" y="3530231"/>
                </a:lnTo>
                <a:lnTo>
                  <a:pt x="10809525" y="3548414"/>
                </a:lnTo>
                <a:cubicBezTo>
                  <a:pt x="10748565" y="3638645"/>
                  <a:pt x="10712970" y="3747421"/>
                  <a:pt x="10712970" y="3864511"/>
                </a:cubicBezTo>
                <a:cubicBezTo>
                  <a:pt x="10712970" y="4176750"/>
                  <a:pt x="10966090" y="4429870"/>
                  <a:pt x="11278329" y="4429870"/>
                </a:cubicBezTo>
                <a:cubicBezTo>
                  <a:pt x="11473478" y="4429870"/>
                  <a:pt x="11645534" y="4330995"/>
                  <a:pt x="11747134" y="4180609"/>
                </a:cubicBezTo>
                <a:lnTo>
                  <a:pt x="11795780" y="4090985"/>
                </a:lnTo>
                <a:lnTo>
                  <a:pt x="11797571" y="4092019"/>
                </a:lnTo>
                <a:lnTo>
                  <a:pt x="12191999" y="340885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0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40">
          <p15:clr>
            <a:srgbClr val="F26B43"/>
          </p15:clr>
        </p15:guide>
        <p15:guide id="2" pos="3840">
          <p15:clr>
            <a:srgbClr val="F26B43"/>
          </p15:clr>
        </p15:guide>
        <p15:guide id="3" pos="1912">
          <p15:clr>
            <a:srgbClr val="F26B43"/>
          </p15:clr>
        </p15:guide>
        <p15:guide id="4" pos="5745">
          <p15:clr>
            <a:srgbClr val="F26B43"/>
          </p15:clr>
        </p15:guide>
        <p15:guide id="5" orient="horz" pos="1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5326" y="3428999"/>
            <a:ext cx="5406070" cy="1800225"/>
          </a:xfrm>
        </p:spPr>
        <p:txBody>
          <a:bodyPr/>
          <a:lstStyle/>
          <a:p>
            <a:r>
              <a:rPr lang="de-DE" dirty="0"/>
              <a:t>Weatherdock Academy</a:t>
            </a:r>
          </a:p>
          <a:p>
            <a:r>
              <a:rPr lang="de-DE" dirty="0"/>
              <a:t>AIS Grundlagen</a:t>
            </a:r>
          </a:p>
          <a:p>
            <a:endParaRPr lang="de-DE" sz="1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09062" y="5229224"/>
            <a:ext cx="11183710" cy="1870268"/>
          </a:xfrm>
        </p:spPr>
        <p:txBody>
          <a:bodyPr/>
          <a:lstStyle/>
          <a:p>
            <a:r>
              <a:rPr lang="de-DE" dirty="0"/>
              <a:t>Was | Warum | Wie | Wer</a:t>
            </a:r>
          </a:p>
        </p:txBody>
      </p:sp>
    </p:spTree>
    <p:extLst>
      <p:ext uri="{BB962C8B-B14F-4D97-AF65-F5344CB8AC3E}">
        <p14:creationId xmlns:p14="http://schemas.microsoft.com/office/powerpoint/2010/main" val="30043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AIS</a:t>
            </a:r>
            <a:r>
              <a:rPr lang="de-DE" b="0" dirty="0"/>
              <a:t> ist die Abkürzung für </a:t>
            </a:r>
            <a:r>
              <a:rPr lang="de-DE" dirty="0"/>
              <a:t>„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System“</a:t>
            </a:r>
          </a:p>
          <a:p>
            <a:endParaRPr lang="de-DE" b="0" dirty="0"/>
          </a:p>
          <a:p>
            <a:pPr marL="0" indent="0">
              <a:buNone/>
            </a:pPr>
            <a:r>
              <a:rPr lang="de-DE" b="0" dirty="0"/>
              <a:t>Das Automatische </a:t>
            </a:r>
            <a:r>
              <a:rPr lang="de-DE" b="0" dirty="0" err="1"/>
              <a:t>Identifizierungs</a:t>
            </a:r>
            <a:r>
              <a:rPr lang="de-DE" b="0" dirty="0"/>
              <a:t> System (AIS) ist ein maritimes Sende-Empfangssystem, welches durch die IMO (International Maritime Organisation) definiert ist.</a:t>
            </a:r>
          </a:p>
          <a:p>
            <a:pPr marL="0" indent="0">
              <a:buNone/>
            </a:pPr>
            <a:endParaRPr lang="de-DE" b="0" dirty="0"/>
          </a:p>
          <a:p>
            <a:r>
              <a:rPr lang="de-DE" b="0" dirty="0"/>
              <a:t>Mit AIS identifizieren sich Schiffe und geben ihre Position, Kurs und Geschwindigkeit, sowie weitere Daten für andere, eindeutig bekannt.</a:t>
            </a:r>
          </a:p>
          <a:p>
            <a:endParaRPr lang="de-DE" b="0" dirty="0"/>
          </a:p>
          <a:p>
            <a:r>
              <a:rPr lang="de-DE" b="0" dirty="0"/>
              <a:t>Das AIS arbeitet weltweit im standardisierten UKW Marineband auf </a:t>
            </a:r>
          </a:p>
          <a:p>
            <a:pPr lvl="1"/>
            <a:r>
              <a:rPr lang="de-DE" sz="2000" dirty="0"/>
              <a:t>161,975 MHz </a:t>
            </a:r>
            <a:r>
              <a:rPr lang="de-DE" sz="2000" b="0" dirty="0"/>
              <a:t>(oft Kanal A genannt = Kanal 87) </a:t>
            </a:r>
            <a:br>
              <a:rPr lang="de-DE" sz="2000" b="0" dirty="0"/>
            </a:br>
            <a:r>
              <a:rPr lang="de-DE" sz="2000" b="0" dirty="0"/>
              <a:t>und </a:t>
            </a:r>
          </a:p>
          <a:p>
            <a:pPr lvl="1"/>
            <a:r>
              <a:rPr lang="de-DE" sz="2000" dirty="0"/>
              <a:t>162,025 MHz </a:t>
            </a:r>
            <a:r>
              <a:rPr lang="de-DE" sz="2000" b="0" dirty="0"/>
              <a:t>(oft Kanal B genannt = Kanal 88)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2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Was ist AIS?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5A4EC3-4501-4FCF-BEF8-39F197882B3B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5592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6E4EFC1-B773-4E3F-B33D-94E507CD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AIS </a:t>
            </a:r>
            <a:r>
              <a:rPr lang="en-US" dirty="0" err="1"/>
              <a:t>Hauptziele</a:t>
            </a:r>
            <a:r>
              <a:rPr lang="en-US" dirty="0"/>
              <a:t>:</a:t>
            </a:r>
          </a:p>
          <a:p>
            <a:endParaRPr lang="en-US" b="0" dirty="0"/>
          </a:p>
          <a:p>
            <a:r>
              <a:rPr lang="de-DE" b="0" dirty="0"/>
              <a:t>Verbesserung der Sicherheit im Seeverkehr</a:t>
            </a:r>
            <a:br>
              <a:rPr lang="de-DE" b="0" dirty="0"/>
            </a:br>
            <a:endParaRPr lang="de-DE" b="0" dirty="0"/>
          </a:p>
          <a:p>
            <a:r>
              <a:rPr lang="de-DE" b="0" dirty="0"/>
              <a:t>Schutz der maritimen Umwelt</a:t>
            </a:r>
            <a:endParaRPr lang="en-US" b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DBDD66-76FD-4A5C-96AD-B28C2670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3</a:t>
            </a:fld>
            <a:endParaRPr lang="de-DE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CAFA596-1186-4B87-8435-3BB327FA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Warum AIS?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40E124-494C-429B-826F-7BFB81054E31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1975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AIS…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unterstützt maßgeblich bei der Kollisionsvermeidung auf See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dient dem automatischen Informationsaustausch zwischen Schiffen 			untereinander und mit Landstationen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dient den Verkehrszentralen an der Küste als ergänzendes Mittel zur </a:t>
            </a:r>
            <a:br>
              <a:rPr lang="de-DE" b="0" dirty="0"/>
            </a:br>
            <a:r>
              <a:rPr lang="de-DE" b="0" dirty="0"/>
              <a:t>		maritimen Verkehrssicherung und Verkehrsregelung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ermöglicht eine leichtere Schiffsidentifizierung bei schlechter Sicht </a:t>
            </a:r>
            <a:br>
              <a:rPr lang="de-DE" b="0" dirty="0"/>
            </a:br>
            <a:r>
              <a:rPr lang="de-DE" b="0" dirty="0"/>
              <a:t>		(z. B. nachts, in radarblinden Bögen oder Schatten oder in der Ferne)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schützt die Umwelt durch potentielle Erhöhung der 	       				Navigationssicherheit und Vermeidung von Kollisionen</a:t>
            </a:r>
          </a:p>
          <a:p>
            <a:pPr marL="0" indent="0">
              <a:buNone/>
              <a:tabLst>
                <a:tab pos="534988" algn="l"/>
              </a:tabLst>
            </a:pPr>
            <a:endParaRPr lang="de-DE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4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Warum AIS?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2271C3-40CE-4B5E-AA8E-0E6ABD043917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6886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AIS…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tauscht automatisch in kurzen Zeitabständen z. B. Fahrdaten über 	  		spezielle UKW-Sender und -Empfänger aus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ist ein weltweit herstellerunabhängiges standardisiertes Verfahren und 		funktioniert auf allen Weltmeeren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Daten werden durch insgesamt 27 Telegrammtypen ausgetauscht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  <a:tabLst>
                <a:tab pos="534988" algn="l"/>
              </a:tabLst>
            </a:pPr>
            <a:r>
              <a:rPr lang="de-DE" b="0" dirty="0"/>
              <a:t>	… ermöglicht zudem den Blick über Hindernisse und ergänzt damit die 			Radarbilddarstellung. Abhängig von der Antennenhöhe hat eine AIS-			Station eine Reichweite von 20 bis 30 Seemeilen.</a:t>
            </a:r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5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Warum AIS?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39A7A7-78C5-4ACF-8FA3-D3F3D7A9A14E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1767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defTabSz="801688" eaLnBrk="0" hangingPunct="0">
              <a:spcBef>
                <a:spcPts val="0"/>
              </a:spcBef>
              <a:buNone/>
              <a:defRPr/>
            </a:pPr>
            <a:r>
              <a:rPr lang="de-DE" dirty="0"/>
              <a:t>Warum AIS?</a:t>
            </a:r>
            <a:endParaRPr lang="de-DE" noProof="1"/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3"/>
          </p:nvPr>
        </p:nvSpPr>
        <p:spPr>
          <a:xfrm>
            <a:off x="7252509" y="3569557"/>
            <a:ext cx="1913029" cy="2307368"/>
          </a:xfrm>
        </p:spPr>
        <p:txBody>
          <a:bodyPr lIns="180000"/>
          <a:lstStyle/>
          <a:p>
            <a:pPr>
              <a:buClr>
                <a:srgbClr val="003D8F"/>
              </a:buClr>
              <a:defRPr/>
            </a:pPr>
            <a:r>
              <a:rPr lang="de-DE" b="0" dirty="0"/>
              <a:t>Die beiden Schiffe haben aufgrund der geografischen Gegebenheiten kein </a:t>
            </a:r>
            <a:br>
              <a:rPr lang="de-DE" b="0" dirty="0"/>
            </a:br>
            <a:r>
              <a:rPr lang="de-DE" b="0" dirty="0"/>
              <a:t>„Radar Signal“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6</a:t>
            </a:fld>
            <a:endParaRPr lang="de-DE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062729" y="3290109"/>
            <a:ext cx="515541" cy="515541"/>
          </a:xfrm>
          <a:solidFill>
            <a:srgbClr val="FF0000"/>
          </a:solidFill>
        </p:spPr>
        <p:txBody>
          <a:bodyPr/>
          <a:lstStyle/>
          <a:p>
            <a:r>
              <a:rPr lang="de-DE" sz="4000" dirty="0"/>
              <a:t>-</a:t>
            </a:r>
            <a:endParaRPr lang="de-DE" dirty="0"/>
          </a:p>
        </p:txBody>
      </p:sp>
      <p:pic>
        <p:nvPicPr>
          <p:cNvPr id="8" name="Grafik 1" descr="ais_picture_1_080110.jpg">
            <a:extLst>
              <a:ext uri="{FF2B5EF4-FFF2-40B4-BE49-F238E27FC236}">
                <a16:creationId xmlns:a16="http://schemas.microsoft.com/office/drawing/2014/main" id="{DECEAC3D-332E-4298-A9C2-594937529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"/>
          <a:stretch/>
        </p:blipFill>
        <p:spPr bwMode="auto">
          <a:xfrm>
            <a:off x="2135188" y="1268411"/>
            <a:ext cx="4686398" cy="46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73C569-9233-4667-AB3D-BE17AA2FE3DC}"/>
              </a:ext>
            </a:extLst>
          </p:cNvPr>
          <p:cNvGrpSpPr/>
          <p:nvPr/>
        </p:nvGrpSpPr>
        <p:grpSpPr>
          <a:xfrm>
            <a:off x="7410091" y="1595882"/>
            <a:ext cx="1587260" cy="1495820"/>
            <a:chOff x="7410091" y="1647645"/>
            <a:chExt cx="1587260" cy="1495820"/>
          </a:xfrm>
        </p:grpSpPr>
        <p:pic>
          <p:nvPicPr>
            <p:cNvPr id="13" name="Grafik 2" descr="ais_picture_2_080110.jpg">
              <a:extLst>
                <a:ext uri="{FF2B5EF4-FFF2-40B4-BE49-F238E27FC236}">
                  <a16:creationId xmlns:a16="http://schemas.microsoft.com/office/drawing/2014/main" id="{B53BC8E4-A494-4D3F-8D65-EE8B78446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333" l="3008" r="47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" t="21089" r="65519"/>
            <a:stretch/>
          </p:blipFill>
          <p:spPr bwMode="auto">
            <a:xfrm>
              <a:off x="7410091" y="1647645"/>
              <a:ext cx="1587260" cy="149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83DDFDB-55F0-4659-9155-998822E7C07B}"/>
                </a:ext>
              </a:extLst>
            </p:cNvPr>
            <p:cNvSpPr/>
            <p:nvPr/>
          </p:nvSpPr>
          <p:spPr>
            <a:xfrm>
              <a:off x="7539487" y="1716659"/>
              <a:ext cx="1366423" cy="136642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A38C115-3252-42FA-8785-4EF2D31F5A32}"/>
              </a:ext>
            </a:extLst>
          </p:cNvPr>
          <p:cNvGrpSpPr/>
          <p:nvPr/>
        </p:nvGrpSpPr>
        <p:grpSpPr>
          <a:xfrm>
            <a:off x="10006639" y="1595881"/>
            <a:ext cx="1630392" cy="1516341"/>
            <a:chOff x="9954883" y="1647644"/>
            <a:chExt cx="1630392" cy="1516341"/>
          </a:xfrm>
        </p:grpSpPr>
        <p:pic>
          <p:nvPicPr>
            <p:cNvPr id="16" name="Grafik 2" descr="ais_picture_2_080110.jpg">
              <a:extLst>
                <a:ext uri="{FF2B5EF4-FFF2-40B4-BE49-F238E27FC236}">
                  <a16:creationId xmlns:a16="http://schemas.microsoft.com/office/drawing/2014/main" id="{2F50D1C5-8E55-4889-85DF-8F5339DE1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667" b="99333" l="9524" r="94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97" t="20006" r="5401"/>
            <a:stretch/>
          </p:blipFill>
          <p:spPr bwMode="auto">
            <a:xfrm>
              <a:off x="9954883" y="1647644"/>
              <a:ext cx="1630392" cy="151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FEB82EBD-1EC9-41B3-A982-5F2BDEC26B5F}"/>
                </a:ext>
              </a:extLst>
            </p:cNvPr>
            <p:cNvSpPr/>
            <p:nvPr/>
          </p:nvSpPr>
          <p:spPr>
            <a:xfrm>
              <a:off x="10118787" y="1725285"/>
              <a:ext cx="1337095" cy="139230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5647019F-0B56-4744-BA69-DC861E089550}"/>
              </a:ext>
            </a:extLst>
          </p:cNvPr>
          <p:cNvSpPr/>
          <p:nvPr/>
        </p:nvSpPr>
        <p:spPr>
          <a:xfrm>
            <a:off x="7694348" y="1152355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3D8F"/>
                </a:solidFill>
                <a:latin typeface="Frutiger Linotype" panose="020B0604030504040204" pitchFamily="34" charset="0"/>
              </a:rPr>
              <a:t>RADAR</a:t>
            </a:r>
            <a:endParaRPr lang="de-DE" dirty="0">
              <a:solidFill>
                <a:srgbClr val="003D8F"/>
              </a:solidFill>
              <a:latin typeface="Frutiger Linotype" panose="020B060403050404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F22D172-3E32-49D4-A061-C8F6A8412250}"/>
              </a:ext>
            </a:extLst>
          </p:cNvPr>
          <p:cNvSpPr/>
          <p:nvPr/>
        </p:nvSpPr>
        <p:spPr>
          <a:xfrm>
            <a:off x="10537141" y="116256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3D8F"/>
                </a:solidFill>
                <a:latin typeface="Frutiger Linotype" panose="020B0604030504040204" pitchFamily="34" charset="0"/>
              </a:rPr>
              <a:t>AIS</a:t>
            </a:r>
            <a:endParaRPr lang="de-DE" dirty="0">
              <a:solidFill>
                <a:srgbClr val="003D8F"/>
              </a:solidFill>
              <a:latin typeface="Frutiger Linotype" panose="020B0604030504040204" pitchFamily="34" charset="0"/>
            </a:endParaRPr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AB783C3D-26D2-4649-B926-E4218388C5BD}"/>
              </a:ext>
            </a:extLst>
          </p:cNvPr>
          <p:cNvSpPr txBox="1">
            <a:spLocks/>
          </p:cNvSpPr>
          <p:nvPr/>
        </p:nvSpPr>
        <p:spPr>
          <a:xfrm>
            <a:off x="9943823" y="3576410"/>
            <a:ext cx="1913029" cy="2300515"/>
          </a:xfrm>
          <a:prstGeom prst="roundRect">
            <a:avLst>
              <a:gd name="adj" fmla="val 7849"/>
            </a:avLst>
          </a:prstGeom>
          <a:ln w="28575">
            <a:solidFill>
              <a:srgbClr val="003D8F"/>
            </a:solidFill>
          </a:ln>
        </p:spPr>
        <p:txBody>
          <a:bodyPr lIns="180000" tIns="180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D8F"/>
              </a:buClr>
              <a:defRPr/>
            </a:pPr>
            <a:r>
              <a:rPr lang="de-DE" b="0" dirty="0"/>
              <a:t>Mit AIS können sich die beiden Schiffe sicher erkennen und orten.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355DE932-8E5F-4273-B839-15CC48F7EDC0}"/>
              </a:ext>
            </a:extLst>
          </p:cNvPr>
          <p:cNvSpPr txBox="1">
            <a:spLocks/>
          </p:cNvSpPr>
          <p:nvPr/>
        </p:nvSpPr>
        <p:spPr>
          <a:xfrm>
            <a:off x="9754043" y="3296962"/>
            <a:ext cx="515541" cy="515541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/>
              <a:t>+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67DB30E-8D17-4F1B-9D62-4C0935D497F9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D0A6165-15E2-4371-9D6F-148E297498FF}"/>
              </a:ext>
            </a:extLst>
          </p:cNvPr>
          <p:cNvCxnSpPr>
            <a:cxnSpLocks/>
          </p:cNvCxnSpPr>
          <p:nvPr/>
        </p:nvCxnSpPr>
        <p:spPr>
          <a:xfrm>
            <a:off x="9523562" y="1152355"/>
            <a:ext cx="0" cy="4860256"/>
          </a:xfrm>
          <a:prstGeom prst="line">
            <a:avLst/>
          </a:prstGeom>
          <a:ln w="12700">
            <a:solidFill>
              <a:srgbClr val="003D8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7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Wer braucht AIS?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4113B4-4BDE-4995-9090-A9B44D57ACCA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7E5CA52-B87C-4BAB-A2F2-736CEF3B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3099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AIS Klassen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62498C3-2001-40D9-BC8E-002B6BAC85AA}"/>
              </a:ext>
            </a:extLst>
          </p:cNvPr>
          <p:cNvCxnSpPr/>
          <p:nvPr/>
        </p:nvCxnSpPr>
        <p:spPr>
          <a:xfrm flipH="1">
            <a:off x="4471591" y="1639019"/>
            <a:ext cx="1782558" cy="427289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8AF667B-E12A-4A26-AFF4-DB8CB1158520}"/>
              </a:ext>
            </a:extLst>
          </p:cNvPr>
          <p:cNvCxnSpPr>
            <a:cxnSpLocks/>
          </p:cNvCxnSpPr>
          <p:nvPr/>
        </p:nvCxnSpPr>
        <p:spPr>
          <a:xfrm>
            <a:off x="7713779" y="1618272"/>
            <a:ext cx="1782559" cy="459826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5316E605-A70D-4082-9D29-D2760626D07F}"/>
              </a:ext>
            </a:extLst>
          </p:cNvPr>
          <p:cNvSpPr txBox="1">
            <a:spLocks/>
          </p:cNvSpPr>
          <p:nvPr/>
        </p:nvSpPr>
        <p:spPr>
          <a:xfrm>
            <a:off x="2501660" y="2167717"/>
            <a:ext cx="4313208" cy="1080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Berufsschifffahrt</a:t>
            </a:r>
          </a:p>
          <a:p>
            <a:pPr marL="0" indent="0" algn="ctr">
              <a:buNone/>
            </a:pPr>
            <a:r>
              <a:rPr lang="de-DE" dirty="0"/>
              <a:t>Class A</a:t>
            </a:r>
          </a:p>
          <a:p>
            <a:pPr marL="0" indent="0" algn="ctr">
              <a:buNone/>
            </a:pPr>
            <a:r>
              <a:rPr lang="de-DE" b="0" dirty="0"/>
              <a:t>(</a:t>
            </a:r>
            <a:r>
              <a:rPr lang="en-US" b="0" dirty="0"/>
              <a:t>EN61993-2: 2002)</a:t>
            </a:r>
            <a:endParaRPr lang="de-DE" b="0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F3CD0F9E-8B36-4391-AAA3-0B32ADAF2897}"/>
              </a:ext>
            </a:extLst>
          </p:cNvPr>
          <p:cNvSpPr txBox="1">
            <a:spLocks/>
          </p:cNvSpPr>
          <p:nvPr/>
        </p:nvSpPr>
        <p:spPr>
          <a:xfrm>
            <a:off x="7542362" y="2158701"/>
            <a:ext cx="4313208" cy="1089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Freizeitschifffahrt</a:t>
            </a:r>
          </a:p>
          <a:p>
            <a:pPr marL="0" indent="0" algn="ctr">
              <a:buNone/>
            </a:pPr>
            <a:r>
              <a:rPr lang="de-DE" dirty="0"/>
              <a:t>Class B</a:t>
            </a:r>
          </a:p>
          <a:p>
            <a:pPr marL="0" indent="0" algn="ctr">
              <a:buNone/>
            </a:pPr>
            <a:r>
              <a:rPr lang="en-US" b="0" dirty="0"/>
              <a:t>(IEC 62287-1: 2017)</a:t>
            </a:r>
            <a:endParaRPr lang="de-DE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dirty="0"/>
          </a:p>
        </p:txBody>
      </p:sp>
      <p:graphicFrame>
        <p:nvGraphicFramePr>
          <p:cNvPr id="14" name="Object 2048">
            <a:extLst>
              <a:ext uri="{FF2B5EF4-FFF2-40B4-BE49-F238E27FC236}">
                <a16:creationId xmlns:a16="http://schemas.microsoft.com/office/drawing/2014/main" id="{910E14BE-26B8-4513-8A54-6ADAF1A62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9966" y="3456475"/>
          <a:ext cx="2017560" cy="243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orelDRAW" r:id="rId3" imgW="2002536" imgH="2417064" progId="CorelDraw.Graphic.8">
                  <p:embed/>
                </p:oleObj>
              </mc:Choice>
              <mc:Fallback>
                <p:oleObj name="CorelDRAW" r:id="rId3" imgW="2002536" imgH="2417064" progId="CorelDraw.Graphic.8">
                  <p:embed/>
                  <p:pic>
                    <p:nvPicPr>
                      <p:cNvPr id="14" name="Object 2048">
                        <a:extLst>
                          <a:ext uri="{FF2B5EF4-FFF2-40B4-BE49-F238E27FC236}">
                            <a16:creationId xmlns:a16="http://schemas.microsoft.com/office/drawing/2014/main" id="{910E14BE-26B8-4513-8A54-6ADAF1A62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966" y="3456475"/>
                        <a:ext cx="2017560" cy="2432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8EFE7E42-4CF7-4FC2-89DE-6D3EAE7B26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58" y="3456475"/>
            <a:ext cx="4096110" cy="24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112973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Um sicher zu stellen, dass zwei AIS Sender nicht zur gleichen Zeit senden und damit ein Telegramm “überschreiben” wird, gibt es verschiedene Verfahren der Datenübermittlung für die Class A und Class B Transceiver.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25.02.2020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8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 funktioniert AIS?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476FF4-13EF-4B0E-8F5A-A81E48E77FBF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Grundlagen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70E59F-379F-48B6-9E14-3AF104A4006E}"/>
              </a:ext>
            </a:extLst>
          </p:cNvPr>
          <p:cNvSpPr/>
          <p:nvPr/>
        </p:nvSpPr>
        <p:spPr>
          <a:xfrm>
            <a:off x="2135188" y="2536968"/>
            <a:ext cx="9721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AIS Kanal-Management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D5ED511-99CB-4BC1-AA91-AF62C0AC6C1D}"/>
              </a:ext>
            </a:extLst>
          </p:cNvPr>
          <p:cNvCxnSpPr/>
          <p:nvPr/>
        </p:nvCxnSpPr>
        <p:spPr>
          <a:xfrm flipH="1">
            <a:off x="4471591" y="2984737"/>
            <a:ext cx="1782558" cy="427289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64F3ECE-54F8-409C-B3A2-74F2E05273FA}"/>
              </a:ext>
            </a:extLst>
          </p:cNvPr>
          <p:cNvCxnSpPr>
            <a:cxnSpLocks/>
          </p:cNvCxnSpPr>
          <p:nvPr/>
        </p:nvCxnSpPr>
        <p:spPr>
          <a:xfrm>
            <a:off x="7713779" y="2963990"/>
            <a:ext cx="1782559" cy="459826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61FAA741-6DE3-42C3-A31F-76DDAE631044}"/>
              </a:ext>
            </a:extLst>
          </p:cNvPr>
          <p:cNvSpPr txBox="1">
            <a:spLocks/>
          </p:cNvSpPr>
          <p:nvPr/>
        </p:nvSpPr>
        <p:spPr>
          <a:xfrm>
            <a:off x="2501660" y="3513435"/>
            <a:ext cx="4313208" cy="1351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Class A</a:t>
            </a:r>
          </a:p>
          <a:p>
            <a:pPr marL="0" indent="0" algn="ctr">
              <a:buNone/>
            </a:pPr>
            <a:r>
              <a:rPr lang="de-DE" b="0" dirty="0"/>
              <a:t>Übertragungsverfahren:</a:t>
            </a:r>
          </a:p>
          <a:p>
            <a:pPr marL="0" indent="0" algn="ctr">
              <a:buNone/>
            </a:pPr>
            <a:endParaRPr lang="de-DE" b="0" dirty="0"/>
          </a:p>
          <a:p>
            <a:pPr marL="0" indent="0" algn="ctr">
              <a:buNone/>
            </a:pPr>
            <a:r>
              <a:rPr lang="de-DE" b="0" dirty="0"/>
              <a:t>SOTDMA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59FA639-9E5A-490D-A9BF-989EE578E850}"/>
              </a:ext>
            </a:extLst>
          </p:cNvPr>
          <p:cNvSpPr txBox="1">
            <a:spLocks/>
          </p:cNvSpPr>
          <p:nvPr/>
        </p:nvSpPr>
        <p:spPr>
          <a:xfrm>
            <a:off x="7542362" y="3504419"/>
            <a:ext cx="4313208" cy="13608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Class 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b="0" dirty="0"/>
              <a:t>Übertragungsverfahren: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b="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b="0" dirty="0"/>
              <a:t>SOTDMA oder CSTDMA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2F5DF61-EDDC-42D8-8DF7-AC33B690BDC5}"/>
              </a:ext>
            </a:extLst>
          </p:cNvPr>
          <p:cNvSpPr/>
          <p:nvPr/>
        </p:nvSpPr>
        <p:spPr>
          <a:xfrm>
            <a:off x="2501660" y="5281999"/>
            <a:ext cx="9353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003D8F"/>
                </a:solidFill>
                <a:latin typeface="Frutiger Linotype" panose="020B0604030504040204" pitchFamily="34" charset="0"/>
              </a:rPr>
              <a:t>SOTDMA = „Self-</a:t>
            </a:r>
            <a:r>
              <a:rPr lang="de-DE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Organized</a:t>
            </a:r>
            <a:r>
              <a:rPr lang="de-DE" dirty="0">
                <a:solidFill>
                  <a:srgbClr val="003D8F"/>
                </a:solidFill>
                <a:latin typeface="Frutiger Linotype" panose="020B0604030504040204" pitchFamily="34" charset="0"/>
              </a:rPr>
              <a:t> Time Division Multiple Access“</a:t>
            </a:r>
          </a:p>
          <a:p>
            <a:pPr algn="ctr"/>
            <a:r>
              <a:rPr lang="de-DE" dirty="0">
                <a:solidFill>
                  <a:srgbClr val="003D8F"/>
                </a:solidFill>
                <a:latin typeface="Frutiger Linotype" panose="020B0604030504040204" pitchFamily="34" charset="0"/>
              </a:rPr>
              <a:t>CSTDMA = </a:t>
            </a:r>
            <a:r>
              <a:rPr lang="en-US" dirty="0">
                <a:solidFill>
                  <a:srgbClr val="003D8F"/>
                </a:solidFill>
                <a:latin typeface="Frutiger Linotype" panose="020B0604030504040204" pitchFamily="34" charset="0"/>
              </a:rPr>
              <a:t>„Carrier Sense Time Division Multiple Access“</a:t>
            </a:r>
            <a:endParaRPr lang="de-DE" dirty="0">
              <a:solidFill>
                <a:srgbClr val="003D8F"/>
              </a:solidFill>
              <a:latin typeface="Frutiger Linotyp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D Master Seiten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2A3D0F9E-AE2D-4C37-A16F-25D98A986178}"/>
    </a:ext>
  </a:extLst>
</a:theme>
</file>

<file path=ppt/theme/theme2.xml><?xml version="1.0" encoding="utf-8"?>
<a:theme xmlns:a="http://schemas.openxmlformats.org/drawingml/2006/main" name="WD Master Tite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50C5E76E-9672-497A-A7BF-762817F0BF60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A204E9FD-E46F-4ACC-A453-695A88F145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Breitbild</PresentationFormat>
  <Paragraphs>73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Frutiger Linotype</vt:lpstr>
      <vt:lpstr>WD Master Seitenlayout</vt:lpstr>
      <vt:lpstr>WD Master Titel1</vt:lpstr>
      <vt:lpstr>1_Benutzerdefiniertes Design</vt:lpstr>
      <vt:lpstr>CorelDRAW</vt:lpstr>
      <vt:lpstr>PowerPoint-Präsentation</vt:lpstr>
      <vt:lpstr>Was ist AIS?</vt:lpstr>
      <vt:lpstr>Warum AIS?</vt:lpstr>
      <vt:lpstr>Warum AIS?</vt:lpstr>
      <vt:lpstr>Warum AIS?</vt:lpstr>
      <vt:lpstr>Warum AIS?</vt:lpstr>
      <vt:lpstr>Wer braucht AIS?</vt:lpstr>
      <vt:lpstr>Wie funktioniert AIS?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mknipp</dc:creator>
  <cp:lastModifiedBy>Vanessa Baier</cp:lastModifiedBy>
  <cp:revision>231</cp:revision>
  <dcterms:created xsi:type="dcterms:W3CDTF">2017-06-21T13:34:46Z</dcterms:created>
  <dcterms:modified xsi:type="dcterms:W3CDTF">2020-02-25T12:49:53Z</dcterms:modified>
</cp:coreProperties>
</file>