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9" r:id="rId3"/>
  </p:sldMasterIdLst>
  <p:notesMasterIdLst>
    <p:notesMasterId r:id="rId9"/>
  </p:notesMasterIdLst>
  <p:sldIdLst>
    <p:sldId id="386" r:id="rId4"/>
    <p:sldId id="394" r:id="rId5"/>
    <p:sldId id="395" r:id="rId6"/>
    <p:sldId id="361" r:id="rId7"/>
    <p:sldId id="39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0" y="102"/>
      </p:cViewPr>
      <p:guideLst>
        <p:guide orient="horz" pos="3725"/>
        <p:guide pos="1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D59A-CDD9-46E5-BF12-3C265DEA87C4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2C77-A65C-484C-93A9-B50507F7FD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5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44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 marL="4572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 marL="9144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 marL="13716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 marL="18288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Kapitel bearbeiten</a:t>
            </a:r>
          </a:p>
          <a:p>
            <a:pPr lvl="0"/>
            <a:r>
              <a:rPr lang="de-DE" dirty="0"/>
              <a:t>Kapitel bearbeiten</a:t>
            </a:r>
          </a:p>
          <a:p>
            <a:pPr lvl="0"/>
            <a:r>
              <a:rPr lang="de-DE" dirty="0"/>
              <a:t>Kapitel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35188" y="296863"/>
            <a:ext cx="9726612" cy="510778"/>
          </a:xfrm>
          <a:prstGeom prst="roundRect">
            <a:avLst/>
          </a:prstGeom>
          <a:solidFill>
            <a:srgbClr val="003D8F"/>
          </a:solidFill>
        </p:spPr>
        <p:txBody>
          <a:bodyPr wrap="square" rtlCol="0">
            <a:spAutoFit/>
          </a:bodyPr>
          <a:lstStyle/>
          <a:p>
            <a:pPr marL="355600" indent="0"/>
            <a:r>
              <a:rPr lang="de-DE" sz="24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Table </a:t>
            </a:r>
            <a:r>
              <a:rPr lang="de-DE" sz="2400" b="1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 Content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3C2BDE0C-3166-447B-A133-BF64B453B0E2}" type="datetime1">
              <a:rPr lang="de-DE" smtClean="0"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D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E0B7B22A-E50F-49AC-9B0C-B3352A12B2F8}" type="datetime1">
              <a:rPr lang="de-DE" smtClean="0"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35188" y="296863"/>
            <a:ext cx="9726612" cy="503237"/>
          </a:xfrm>
          <a:prstGeom prst="roundRect">
            <a:avLst/>
          </a:prstGeom>
          <a:solidFill>
            <a:srgbClr val="003D8F"/>
          </a:solidFill>
        </p:spPr>
        <p:txBody>
          <a:bodyPr/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2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70119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2203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 Inhalt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/>
          <p:cNvCxnSpPr/>
          <p:nvPr userDrawn="1"/>
        </p:nvCxnSpPr>
        <p:spPr>
          <a:xfrm>
            <a:off x="0" y="2349500"/>
            <a:ext cx="1219199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-12354" y="4508500"/>
            <a:ext cx="1219199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035300" y="2349500"/>
            <a:ext cx="0" cy="4508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609565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9115726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 userDrawn="1"/>
        </p:nvGrpSpPr>
        <p:grpSpPr>
          <a:xfrm>
            <a:off x="1103869" y="134779"/>
            <a:ext cx="3848753" cy="2003496"/>
            <a:chOff x="128377" y="220038"/>
            <a:chExt cx="1553153" cy="80850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2717800"/>
            <a:ext cx="2165350" cy="145097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502948" y="2717800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2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543547" y="2691755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3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600107" y="2703512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4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46418" y="4993632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5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502948" y="4957763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6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534906" y="4965785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6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12228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5781343"/>
            <a:ext cx="12198624" cy="798661"/>
            <a:chOff x="0" y="5705140"/>
            <a:chExt cx="12198624" cy="79866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/>
            <a:srcRect r="85224"/>
            <a:stretch/>
          </p:blipFill>
          <p:spPr>
            <a:xfrm>
              <a:off x="0" y="5705140"/>
              <a:ext cx="1803400" cy="79864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/>
            <a:srcRect l="14830"/>
            <a:stretch/>
          </p:blipFill>
          <p:spPr>
            <a:xfrm>
              <a:off x="1803399" y="5705156"/>
              <a:ext cx="10395225" cy="798645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159210" y="6206356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Weatherdock AG</a:t>
            </a:r>
          </a:p>
          <a:p>
            <a:r>
              <a:rPr lang="de-DE" sz="1000" b="1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Emmericher</a:t>
            </a:r>
            <a:r>
              <a:rPr lang="de-DE" sz="1000" b="1" baseline="0" dirty="0">
                <a:solidFill>
                  <a:schemeClr val="bg1"/>
                </a:solidFill>
                <a:latin typeface="Frutiger Linotype" panose="020B0604030504040204" pitchFamily="34" charset="0"/>
              </a:rPr>
              <a:t> </a:t>
            </a:r>
            <a:r>
              <a:rPr lang="de-DE" sz="1000" b="1" baseline="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Strasse</a:t>
            </a:r>
            <a:r>
              <a:rPr lang="de-DE" sz="1000" b="1" baseline="0" dirty="0">
                <a:solidFill>
                  <a:schemeClr val="bg1"/>
                </a:solidFill>
                <a:latin typeface="Frutiger Linotype" panose="020B0604030504040204" pitchFamily="34" charset="0"/>
              </a:rPr>
              <a:t> 17</a:t>
            </a:r>
            <a:endParaRPr lang="de-DE" sz="1000" b="1" dirty="0">
              <a:solidFill>
                <a:schemeClr val="bg1"/>
              </a:solidFill>
              <a:latin typeface="Frutiger Linotype" panose="020B0604030504040204" pitchFamily="34" charset="0"/>
            </a:endParaRPr>
          </a:p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D – 90411 Nürnberg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8377" y="236972"/>
            <a:ext cx="1553153" cy="808505"/>
            <a:chOff x="128377" y="220038"/>
            <a:chExt cx="1553153" cy="80850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5" name="Textfeld 14"/>
          <p:cNvSpPr txBox="1"/>
          <p:nvPr userDrawn="1"/>
        </p:nvSpPr>
        <p:spPr>
          <a:xfrm rot="16200000">
            <a:off x="9708204" y="3474401"/>
            <a:ext cx="468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CONFIDENTIAL – all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rights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reserved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©Weatherdock AG - 2018</a:t>
            </a:r>
          </a:p>
        </p:txBody>
      </p:sp>
    </p:spTree>
    <p:extLst>
      <p:ext uri="{BB962C8B-B14F-4D97-AF65-F5344CB8AC3E}">
        <p14:creationId xmlns:p14="http://schemas.microsoft.com/office/powerpoint/2010/main" val="326731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82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Frutiger Linotype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D8F"/>
          </a:solidFill>
          <a:latin typeface="Frutiger Linotype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1345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5523"/>
          <a:stretch/>
        </p:blipFill>
        <p:spPr>
          <a:xfrm>
            <a:off x="5825070" y="-7954"/>
            <a:ext cx="6366934" cy="4495287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7192446 w 12191999"/>
              <a:gd name="connsiteY1" fmla="*/ 0 h 6857999"/>
              <a:gd name="connsiteX2" fmla="*/ 6093211 w 12191999"/>
              <a:gd name="connsiteY2" fmla="*/ 1903930 h 6857999"/>
              <a:gd name="connsiteX3" fmla="*/ 6093522 w 12191999"/>
              <a:gd name="connsiteY3" fmla="*/ 1904110 h 6857999"/>
              <a:gd name="connsiteX4" fmla="*/ 6041516 w 12191999"/>
              <a:gd name="connsiteY4" fmla="*/ 1999925 h 6857999"/>
              <a:gd name="connsiteX5" fmla="*/ 5997088 w 12191999"/>
              <a:gd name="connsiteY5" fmla="*/ 2219988 h 6857999"/>
              <a:gd name="connsiteX6" fmla="*/ 6562446 w 12191999"/>
              <a:gd name="connsiteY6" fmla="*/ 2785347 h 6857999"/>
              <a:gd name="connsiteX7" fmla="*/ 7031250 w 12191999"/>
              <a:gd name="connsiteY7" fmla="*/ 2536085 h 6857999"/>
              <a:gd name="connsiteX8" fmla="*/ 7074334 w 12191999"/>
              <a:gd name="connsiteY8" fmla="*/ 2456708 h 6857999"/>
              <a:gd name="connsiteX9" fmla="*/ 8492715 w 12191999"/>
              <a:gd name="connsiteY9" fmla="*/ 0 h 6857999"/>
              <a:gd name="connsiteX10" fmla="*/ 8610312 w 12191999"/>
              <a:gd name="connsiteY10" fmla="*/ 0 h 6857999"/>
              <a:gd name="connsiteX11" fmla="*/ 6575817 w 12191999"/>
              <a:gd name="connsiteY11" fmla="*/ 3523849 h 6857999"/>
              <a:gd name="connsiteX12" fmla="*/ 6577745 w 12191999"/>
              <a:gd name="connsiteY12" fmla="*/ 3524962 h 6857999"/>
              <a:gd name="connsiteX13" fmla="*/ 6538130 w 12191999"/>
              <a:gd name="connsiteY13" fmla="*/ 3597946 h 6857999"/>
              <a:gd name="connsiteX14" fmla="*/ 6493701 w 12191999"/>
              <a:gd name="connsiteY14" fmla="*/ 3818010 h 6857999"/>
              <a:gd name="connsiteX15" fmla="*/ 7059061 w 12191999"/>
              <a:gd name="connsiteY15" fmla="*/ 4383368 h 6857999"/>
              <a:gd name="connsiteX16" fmla="*/ 7579991 w 12191999"/>
              <a:gd name="connsiteY16" fmla="*/ 4038072 h 6857999"/>
              <a:gd name="connsiteX17" fmla="*/ 7580910 w 12191999"/>
              <a:gd name="connsiteY17" fmla="*/ 4035111 h 6857999"/>
              <a:gd name="connsiteX18" fmla="*/ 9910583 w 12191999"/>
              <a:gd name="connsiteY18" fmla="*/ 0 h 6857999"/>
              <a:gd name="connsiteX19" fmla="*/ 10022436 w 12191999"/>
              <a:gd name="connsiteY19" fmla="*/ 0 h 6857999"/>
              <a:gd name="connsiteX20" fmla="*/ 7990951 w 12191999"/>
              <a:gd name="connsiteY20" fmla="*/ 3518635 h 6857999"/>
              <a:gd name="connsiteX21" fmla="*/ 7993356 w 12191999"/>
              <a:gd name="connsiteY21" fmla="*/ 3520024 h 6857999"/>
              <a:gd name="connsiteX22" fmla="*/ 7969932 w 12191999"/>
              <a:gd name="connsiteY22" fmla="*/ 3548413 h 6857999"/>
              <a:gd name="connsiteX23" fmla="*/ 7873378 w 12191999"/>
              <a:gd name="connsiteY23" fmla="*/ 3864510 h 6857999"/>
              <a:gd name="connsiteX24" fmla="*/ 8438737 w 12191999"/>
              <a:gd name="connsiteY24" fmla="*/ 4429870 h 6857999"/>
              <a:gd name="connsiteX25" fmla="*/ 8959667 w 12191999"/>
              <a:gd name="connsiteY25" fmla="*/ 4084574 h 6857999"/>
              <a:gd name="connsiteX26" fmla="*/ 8961418 w 12191999"/>
              <a:gd name="connsiteY26" fmla="*/ 4078935 h 6857999"/>
              <a:gd name="connsiteX27" fmla="*/ 8966153 w 12191999"/>
              <a:gd name="connsiteY27" fmla="*/ 4081669 h 6857999"/>
              <a:gd name="connsiteX28" fmla="*/ 11322707 w 12191999"/>
              <a:gd name="connsiteY28" fmla="*/ 0 h 6857999"/>
              <a:gd name="connsiteX29" fmla="*/ 11441962 w 12191999"/>
              <a:gd name="connsiteY29" fmla="*/ 0 h 6857999"/>
              <a:gd name="connsiteX30" fmla="*/ 9409543 w 12191999"/>
              <a:gd name="connsiteY30" fmla="*/ 3520253 h 6857999"/>
              <a:gd name="connsiteX31" fmla="*/ 9417759 w 12191999"/>
              <a:gd name="connsiteY31" fmla="*/ 3524996 h 6857999"/>
              <a:gd name="connsiteX32" fmla="*/ 9398439 w 12191999"/>
              <a:gd name="connsiteY32" fmla="*/ 3548414 h 6857999"/>
              <a:gd name="connsiteX33" fmla="*/ 9301883 w 12191999"/>
              <a:gd name="connsiteY33" fmla="*/ 3864511 h 6857999"/>
              <a:gd name="connsiteX34" fmla="*/ 9867242 w 12191999"/>
              <a:gd name="connsiteY34" fmla="*/ 4429870 h 6857999"/>
              <a:gd name="connsiteX35" fmla="*/ 10388172 w 12191999"/>
              <a:gd name="connsiteY35" fmla="*/ 4084575 h 6857999"/>
              <a:gd name="connsiteX36" fmla="*/ 10393022 w 12191999"/>
              <a:gd name="connsiteY36" fmla="*/ 4068950 h 6857999"/>
              <a:gd name="connsiteX37" fmla="*/ 12191999 w 12191999"/>
              <a:gd name="connsiteY37" fmla="*/ 953031 h 6857999"/>
              <a:gd name="connsiteX38" fmla="*/ 12191999 w 12191999"/>
              <a:gd name="connsiteY38" fmla="*/ 1156716 h 6857999"/>
              <a:gd name="connsiteX39" fmla="*/ 10822369 w 12191999"/>
              <a:gd name="connsiteY39" fmla="*/ 3528985 h 6857999"/>
              <a:gd name="connsiteX40" fmla="*/ 10824527 w 12191999"/>
              <a:gd name="connsiteY40" fmla="*/ 3530231 h 6857999"/>
              <a:gd name="connsiteX41" fmla="*/ 10809525 w 12191999"/>
              <a:gd name="connsiteY41" fmla="*/ 3548414 h 6857999"/>
              <a:gd name="connsiteX42" fmla="*/ 10712970 w 12191999"/>
              <a:gd name="connsiteY42" fmla="*/ 3864511 h 6857999"/>
              <a:gd name="connsiteX43" fmla="*/ 11278329 w 12191999"/>
              <a:gd name="connsiteY43" fmla="*/ 4429870 h 6857999"/>
              <a:gd name="connsiteX44" fmla="*/ 11747134 w 12191999"/>
              <a:gd name="connsiteY44" fmla="*/ 4180609 h 6857999"/>
              <a:gd name="connsiteX45" fmla="*/ 11795780 w 12191999"/>
              <a:gd name="connsiteY45" fmla="*/ 4090985 h 6857999"/>
              <a:gd name="connsiteX46" fmla="*/ 11797571 w 12191999"/>
              <a:gd name="connsiteY46" fmla="*/ 4092019 h 6857999"/>
              <a:gd name="connsiteX47" fmla="*/ 12191999 w 12191999"/>
              <a:gd name="connsiteY47" fmla="*/ 3408850 h 6857999"/>
              <a:gd name="connsiteX48" fmla="*/ 12191999 w 12191999"/>
              <a:gd name="connsiteY48" fmla="*/ 6857999 h 6857999"/>
              <a:gd name="connsiteX49" fmla="*/ 0 w 12191999"/>
              <a:gd name="connsiteY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7192446" y="0"/>
                </a:lnTo>
                <a:lnTo>
                  <a:pt x="6093211" y="1903930"/>
                </a:lnTo>
                <a:lnTo>
                  <a:pt x="6093522" y="1904110"/>
                </a:lnTo>
                <a:lnTo>
                  <a:pt x="6041516" y="1999925"/>
                </a:lnTo>
                <a:cubicBezTo>
                  <a:pt x="6012907" y="2067564"/>
                  <a:pt x="5997088" y="2141928"/>
                  <a:pt x="5997088" y="2219988"/>
                </a:cubicBezTo>
                <a:cubicBezTo>
                  <a:pt x="5997088" y="2532227"/>
                  <a:pt x="6250208" y="2785347"/>
                  <a:pt x="6562446" y="2785347"/>
                </a:cubicBezTo>
                <a:cubicBezTo>
                  <a:pt x="6757595" y="2785347"/>
                  <a:pt x="6929651" y="2686472"/>
                  <a:pt x="7031250" y="2536085"/>
                </a:cubicBezTo>
                <a:lnTo>
                  <a:pt x="7074334" y="2456708"/>
                </a:lnTo>
                <a:lnTo>
                  <a:pt x="8492715" y="0"/>
                </a:lnTo>
                <a:lnTo>
                  <a:pt x="8610312" y="0"/>
                </a:lnTo>
                <a:lnTo>
                  <a:pt x="6575817" y="3523849"/>
                </a:lnTo>
                <a:lnTo>
                  <a:pt x="6577745" y="3524962"/>
                </a:lnTo>
                <a:lnTo>
                  <a:pt x="6538130" y="3597946"/>
                </a:lnTo>
                <a:cubicBezTo>
                  <a:pt x="6509522" y="3665584"/>
                  <a:pt x="6493701" y="3739949"/>
                  <a:pt x="6493701" y="3818010"/>
                </a:cubicBezTo>
                <a:cubicBezTo>
                  <a:pt x="6493701" y="4130248"/>
                  <a:pt x="6746821" y="4383368"/>
                  <a:pt x="7059061" y="4383368"/>
                </a:cubicBezTo>
                <a:cubicBezTo>
                  <a:pt x="7293240" y="4383369"/>
                  <a:pt x="7494164" y="4240989"/>
                  <a:pt x="7579991" y="4038072"/>
                </a:cubicBezTo>
                <a:lnTo>
                  <a:pt x="7580910" y="4035111"/>
                </a:lnTo>
                <a:lnTo>
                  <a:pt x="9910583" y="0"/>
                </a:lnTo>
                <a:lnTo>
                  <a:pt x="10022436" y="0"/>
                </a:lnTo>
                <a:lnTo>
                  <a:pt x="7990951" y="3518635"/>
                </a:lnTo>
                <a:lnTo>
                  <a:pt x="7993356" y="3520024"/>
                </a:lnTo>
                <a:lnTo>
                  <a:pt x="7969932" y="3548413"/>
                </a:lnTo>
                <a:cubicBezTo>
                  <a:pt x="7908973" y="3638645"/>
                  <a:pt x="7873378" y="3747422"/>
                  <a:pt x="7873378" y="3864510"/>
                </a:cubicBezTo>
                <a:cubicBezTo>
                  <a:pt x="7873378" y="4176750"/>
                  <a:pt x="8126498" y="4429870"/>
                  <a:pt x="8438737" y="4429870"/>
                </a:cubicBezTo>
                <a:cubicBezTo>
                  <a:pt x="8672915" y="4429870"/>
                  <a:pt x="8873841" y="4287489"/>
                  <a:pt x="8959667" y="4084574"/>
                </a:cubicBezTo>
                <a:lnTo>
                  <a:pt x="8961418" y="4078935"/>
                </a:lnTo>
                <a:lnTo>
                  <a:pt x="8966153" y="4081669"/>
                </a:lnTo>
                <a:lnTo>
                  <a:pt x="11322707" y="0"/>
                </a:lnTo>
                <a:lnTo>
                  <a:pt x="11441962" y="0"/>
                </a:lnTo>
                <a:lnTo>
                  <a:pt x="9409543" y="3520253"/>
                </a:lnTo>
                <a:lnTo>
                  <a:pt x="9417759" y="3524996"/>
                </a:lnTo>
                <a:lnTo>
                  <a:pt x="9398439" y="3548414"/>
                </a:lnTo>
                <a:cubicBezTo>
                  <a:pt x="9337479" y="3638646"/>
                  <a:pt x="9301883" y="3747422"/>
                  <a:pt x="9301883" y="3864511"/>
                </a:cubicBezTo>
                <a:cubicBezTo>
                  <a:pt x="9301883" y="4176750"/>
                  <a:pt x="9555003" y="4429870"/>
                  <a:pt x="9867242" y="4429870"/>
                </a:cubicBezTo>
                <a:cubicBezTo>
                  <a:pt x="10101421" y="4429870"/>
                  <a:pt x="10302346" y="4287490"/>
                  <a:pt x="10388172" y="4084575"/>
                </a:cubicBezTo>
                <a:lnTo>
                  <a:pt x="10393022" y="4068950"/>
                </a:lnTo>
                <a:lnTo>
                  <a:pt x="12191999" y="953031"/>
                </a:lnTo>
                <a:lnTo>
                  <a:pt x="12191999" y="1156716"/>
                </a:lnTo>
                <a:lnTo>
                  <a:pt x="10822369" y="3528985"/>
                </a:lnTo>
                <a:lnTo>
                  <a:pt x="10824527" y="3530231"/>
                </a:lnTo>
                <a:lnTo>
                  <a:pt x="10809525" y="3548414"/>
                </a:lnTo>
                <a:cubicBezTo>
                  <a:pt x="10748565" y="3638645"/>
                  <a:pt x="10712970" y="3747421"/>
                  <a:pt x="10712970" y="3864511"/>
                </a:cubicBezTo>
                <a:cubicBezTo>
                  <a:pt x="10712970" y="4176750"/>
                  <a:pt x="10966090" y="4429870"/>
                  <a:pt x="11278329" y="4429870"/>
                </a:cubicBezTo>
                <a:cubicBezTo>
                  <a:pt x="11473478" y="4429870"/>
                  <a:pt x="11645534" y="4330995"/>
                  <a:pt x="11747134" y="4180609"/>
                </a:cubicBezTo>
                <a:lnTo>
                  <a:pt x="11795780" y="4090985"/>
                </a:lnTo>
                <a:lnTo>
                  <a:pt x="11797571" y="4092019"/>
                </a:lnTo>
                <a:lnTo>
                  <a:pt x="12191999" y="340885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9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29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01" y="0"/>
            <a:ext cx="3321498" cy="2213811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1" y="0"/>
            <a:ext cx="8964385" cy="685800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64384" y="3252960"/>
            <a:ext cx="3227615" cy="360504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 userDrawn="1"/>
        </p:nvSpPr>
        <p:spPr>
          <a:xfrm>
            <a:off x="6408964" y="2"/>
            <a:ext cx="5783036" cy="3252958"/>
          </a:xfrm>
          <a:custGeom>
            <a:avLst/>
            <a:gdLst>
              <a:gd name="connsiteX0" fmla="*/ 0 w 12191999"/>
              <a:gd name="connsiteY0" fmla="*/ 0 h 6857999"/>
              <a:gd name="connsiteX1" fmla="*/ 7192446 w 12191999"/>
              <a:gd name="connsiteY1" fmla="*/ 0 h 6857999"/>
              <a:gd name="connsiteX2" fmla="*/ 6093211 w 12191999"/>
              <a:gd name="connsiteY2" fmla="*/ 1903930 h 6857999"/>
              <a:gd name="connsiteX3" fmla="*/ 6093522 w 12191999"/>
              <a:gd name="connsiteY3" fmla="*/ 1904110 h 6857999"/>
              <a:gd name="connsiteX4" fmla="*/ 6041516 w 12191999"/>
              <a:gd name="connsiteY4" fmla="*/ 1999925 h 6857999"/>
              <a:gd name="connsiteX5" fmla="*/ 5997088 w 12191999"/>
              <a:gd name="connsiteY5" fmla="*/ 2219988 h 6857999"/>
              <a:gd name="connsiteX6" fmla="*/ 6562446 w 12191999"/>
              <a:gd name="connsiteY6" fmla="*/ 2785347 h 6857999"/>
              <a:gd name="connsiteX7" fmla="*/ 7031250 w 12191999"/>
              <a:gd name="connsiteY7" fmla="*/ 2536085 h 6857999"/>
              <a:gd name="connsiteX8" fmla="*/ 7074334 w 12191999"/>
              <a:gd name="connsiteY8" fmla="*/ 2456708 h 6857999"/>
              <a:gd name="connsiteX9" fmla="*/ 8492715 w 12191999"/>
              <a:gd name="connsiteY9" fmla="*/ 0 h 6857999"/>
              <a:gd name="connsiteX10" fmla="*/ 8610312 w 12191999"/>
              <a:gd name="connsiteY10" fmla="*/ 0 h 6857999"/>
              <a:gd name="connsiteX11" fmla="*/ 6575817 w 12191999"/>
              <a:gd name="connsiteY11" fmla="*/ 3523849 h 6857999"/>
              <a:gd name="connsiteX12" fmla="*/ 6577745 w 12191999"/>
              <a:gd name="connsiteY12" fmla="*/ 3524962 h 6857999"/>
              <a:gd name="connsiteX13" fmla="*/ 6538130 w 12191999"/>
              <a:gd name="connsiteY13" fmla="*/ 3597946 h 6857999"/>
              <a:gd name="connsiteX14" fmla="*/ 6493701 w 12191999"/>
              <a:gd name="connsiteY14" fmla="*/ 3818010 h 6857999"/>
              <a:gd name="connsiteX15" fmla="*/ 7059061 w 12191999"/>
              <a:gd name="connsiteY15" fmla="*/ 4383368 h 6857999"/>
              <a:gd name="connsiteX16" fmla="*/ 7579991 w 12191999"/>
              <a:gd name="connsiteY16" fmla="*/ 4038072 h 6857999"/>
              <a:gd name="connsiteX17" fmla="*/ 7580910 w 12191999"/>
              <a:gd name="connsiteY17" fmla="*/ 4035111 h 6857999"/>
              <a:gd name="connsiteX18" fmla="*/ 9910583 w 12191999"/>
              <a:gd name="connsiteY18" fmla="*/ 0 h 6857999"/>
              <a:gd name="connsiteX19" fmla="*/ 10022436 w 12191999"/>
              <a:gd name="connsiteY19" fmla="*/ 0 h 6857999"/>
              <a:gd name="connsiteX20" fmla="*/ 7990951 w 12191999"/>
              <a:gd name="connsiteY20" fmla="*/ 3518635 h 6857999"/>
              <a:gd name="connsiteX21" fmla="*/ 7993356 w 12191999"/>
              <a:gd name="connsiteY21" fmla="*/ 3520024 h 6857999"/>
              <a:gd name="connsiteX22" fmla="*/ 7969932 w 12191999"/>
              <a:gd name="connsiteY22" fmla="*/ 3548413 h 6857999"/>
              <a:gd name="connsiteX23" fmla="*/ 7873378 w 12191999"/>
              <a:gd name="connsiteY23" fmla="*/ 3864510 h 6857999"/>
              <a:gd name="connsiteX24" fmla="*/ 8438737 w 12191999"/>
              <a:gd name="connsiteY24" fmla="*/ 4429870 h 6857999"/>
              <a:gd name="connsiteX25" fmla="*/ 8959667 w 12191999"/>
              <a:gd name="connsiteY25" fmla="*/ 4084574 h 6857999"/>
              <a:gd name="connsiteX26" fmla="*/ 8961418 w 12191999"/>
              <a:gd name="connsiteY26" fmla="*/ 4078935 h 6857999"/>
              <a:gd name="connsiteX27" fmla="*/ 8966153 w 12191999"/>
              <a:gd name="connsiteY27" fmla="*/ 4081669 h 6857999"/>
              <a:gd name="connsiteX28" fmla="*/ 11322707 w 12191999"/>
              <a:gd name="connsiteY28" fmla="*/ 0 h 6857999"/>
              <a:gd name="connsiteX29" fmla="*/ 11441962 w 12191999"/>
              <a:gd name="connsiteY29" fmla="*/ 0 h 6857999"/>
              <a:gd name="connsiteX30" fmla="*/ 9409543 w 12191999"/>
              <a:gd name="connsiteY30" fmla="*/ 3520253 h 6857999"/>
              <a:gd name="connsiteX31" fmla="*/ 9417759 w 12191999"/>
              <a:gd name="connsiteY31" fmla="*/ 3524996 h 6857999"/>
              <a:gd name="connsiteX32" fmla="*/ 9398439 w 12191999"/>
              <a:gd name="connsiteY32" fmla="*/ 3548414 h 6857999"/>
              <a:gd name="connsiteX33" fmla="*/ 9301883 w 12191999"/>
              <a:gd name="connsiteY33" fmla="*/ 3864511 h 6857999"/>
              <a:gd name="connsiteX34" fmla="*/ 9867242 w 12191999"/>
              <a:gd name="connsiteY34" fmla="*/ 4429870 h 6857999"/>
              <a:gd name="connsiteX35" fmla="*/ 10388172 w 12191999"/>
              <a:gd name="connsiteY35" fmla="*/ 4084575 h 6857999"/>
              <a:gd name="connsiteX36" fmla="*/ 10393022 w 12191999"/>
              <a:gd name="connsiteY36" fmla="*/ 4068950 h 6857999"/>
              <a:gd name="connsiteX37" fmla="*/ 12191999 w 12191999"/>
              <a:gd name="connsiteY37" fmla="*/ 953031 h 6857999"/>
              <a:gd name="connsiteX38" fmla="*/ 12191999 w 12191999"/>
              <a:gd name="connsiteY38" fmla="*/ 1156716 h 6857999"/>
              <a:gd name="connsiteX39" fmla="*/ 10822369 w 12191999"/>
              <a:gd name="connsiteY39" fmla="*/ 3528985 h 6857999"/>
              <a:gd name="connsiteX40" fmla="*/ 10824527 w 12191999"/>
              <a:gd name="connsiteY40" fmla="*/ 3530231 h 6857999"/>
              <a:gd name="connsiteX41" fmla="*/ 10809525 w 12191999"/>
              <a:gd name="connsiteY41" fmla="*/ 3548414 h 6857999"/>
              <a:gd name="connsiteX42" fmla="*/ 10712970 w 12191999"/>
              <a:gd name="connsiteY42" fmla="*/ 3864511 h 6857999"/>
              <a:gd name="connsiteX43" fmla="*/ 11278329 w 12191999"/>
              <a:gd name="connsiteY43" fmla="*/ 4429870 h 6857999"/>
              <a:gd name="connsiteX44" fmla="*/ 11747134 w 12191999"/>
              <a:gd name="connsiteY44" fmla="*/ 4180609 h 6857999"/>
              <a:gd name="connsiteX45" fmla="*/ 11795780 w 12191999"/>
              <a:gd name="connsiteY45" fmla="*/ 4090985 h 6857999"/>
              <a:gd name="connsiteX46" fmla="*/ 11797571 w 12191999"/>
              <a:gd name="connsiteY46" fmla="*/ 4092019 h 6857999"/>
              <a:gd name="connsiteX47" fmla="*/ 12191999 w 12191999"/>
              <a:gd name="connsiteY47" fmla="*/ 3408850 h 6857999"/>
              <a:gd name="connsiteX48" fmla="*/ 12191999 w 12191999"/>
              <a:gd name="connsiteY48" fmla="*/ 6857999 h 6857999"/>
              <a:gd name="connsiteX49" fmla="*/ 0 w 12191999"/>
              <a:gd name="connsiteY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7192446" y="0"/>
                </a:lnTo>
                <a:lnTo>
                  <a:pt x="6093211" y="1903930"/>
                </a:lnTo>
                <a:lnTo>
                  <a:pt x="6093522" y="1904110"/>
                </a:lnTo>
                <a:lnTo>
                  <a:pt x="6041516" y="1999925"/>
                </a:lnTo>
                <a:cubicBezTo>
                  <a:pt x="6012907" y="2067564"/>
                  <a:pt x="5997088" y="2141928"/>
                  <a:pt x="5997088" y="2219988"/>
                </a:cubicBezTo>
                <a:cubicBezTo>
                  <a:pt x="5997088" y="2532227"/>
                  <a:pt x="6250208" y="2785347"/>
                  <a:pt x="6562446" y="2785347"/>
                </a:cubicBezTo>
                <a:cubicBezTo>
                  <a:pt x="6757595" y="2785347"/>
                  <a:pt x="6929651" y="2686472"/>
                  <a:pt x="7031250" y="2536085"/>
                </a:cubicBezTo>
                <a:lnTo>
                  <a:pt x="7074334" y="2456708"/>
                </a:lnTo>
                <a:lnTo>
                  <a:pt x="8492715" y="0"/>
                </a:lnTo>
                <a:lnTo>
                  <a:pt x="8610312" y="0"/>
                </a:lnTo>
                <a:lnTo>
                  <a:pt x="6575817" y="3523849"/>
                </a:lnTo>
                <a:lnTo>
                  <a:pt x="6577745" y="3524962"/>
                </a:lnTo>
                <a:lnTo>
                  <a:pt x="6538130" y="3597946"/>
                </a:lnTo>
                <a:cubicBezTo>
                  <a:pt x="6509522" y="3665584"/>
                  <a:pt x="6493701" y="3739949"/>
                  <a:pt x="6493701" y="3818010"/>
                </a:cubicBezTo>
                <a:cubicBezTo>
                  <a:pt x="6493701" y="4130248"/>
                  <a:pt x="6746821" y="4383368"/>
                  <a:pt x="7059061" y="4383368"/>
                </a:cubicBezTo>
                <a:cubicBezTo>
                  <a:pt x="7293240" y="4383369"/>
                  <a:pt x="7494164" y="4240989"/>
                  <a:pt x="7579991" y="4038072"/>
                </a:cubicBezTo>
                <a:lnTo>
                  <a:pt x="7580910" y="4035111"/>
                </a:lnTo>
                <a:lnTo>
                  <a:pt x="9910583" y="0"/>
                </a:lnTo>
                <a:lnTo>
                  <a:pt x="10022436" y="0"/>
                </a:lnTo>
                <a:lnTo>
                  <a:pt x="7990951" y="3518635"/>
                </a:lnTo>
                <a:lnTo>
                  <a:pt x="7993356" y="3520024"/>
                </a:lnTo>
                <a:lnTo>
                  <a:pt x="7969932" y="3548413"/>
                </a:lnTo>
                <a:cubicBezTo>
                  <a:pt x="7908973" y="3638645"/>
                  <a:pt x="7873378" y="3747422"/>
                  <a:pt x="7873378" y="3864510"/>
                </a:cubicBezTo>
                <a:cubicBezTo>
                  <a:pt x="7873378" y="4176750"/>
                  <a:pt x="8126498" y="4429870"/>
                  <a:pt x="8438737" y="4429870"/>
                </a:cubicBezTo>
                <a:cubicBezTo>
                  <a:pt x="8672915" y="4429870"/>
                  <a:pt x="8873841" y="4287489"/>
                  <a:pt x="8959667" y="4084574"/>
                </a:cubicBezTo>
                <a:lnTo>
                  <a:pt x="8961418" y="4078935"/>
                </a:lnTo>
                <a:lnTo>
                  <a:pt x="8966153" y="4081669"/>
                </a:lnTo>
                <a:lnTo>
                  <a:pt x="11322707" y="0"/>
                </a:lnTo>
                <a:lnTo>
                  <a:pt x="11441962" y="0"/>
                </a:lnTo>
                <a:lnTo>
                  <a:pt x="9409543" y="3520253"/>
                </a:lnTo>
                <a:lnTo>
                  <a:pt x="9417759" y="3524996"/>
                </a:lnTo>
                <a:lnTo>
                  <a:pt x="9398439" y="3548414"/>
                </a:lnTo>
                <a:cubicBezTo>
                  <a:pt x="9337479" y="3638646"/>
                  <a:pt x="9301883" y="3747422"/>
                  <a:pt x="9301883" y="3864511"/>
                </a:cubicBezTo>
                <a:cubicBezTo>
                  <a:pt x="9301883" y="4176750"/>
                  <a:pt x="9555003" y="4429870"/>
                  <a:pt x="9867242" y="4429870"/>
                </a:cubicBezTo>
                <a:cubicBezTo>
                  <a:pt x="10101421" y="4429870"/>
                  <a:pt x="10302346" y="4287490"/>
                  <a:pt x="10388172" y="4084575"/>
                </a:cubicBezTo>
                <a:lnTo>
                  <a:pt x="10393022" y="4068950"/>
                </a:lnTo>
                <a:lnTo>
                  <a:pt x="12191999" y="953031"/>
                </a:lnTo>
                <a:lnTo>
                  <a:pt x="12191999" y="1156716"/>
                </a:lnTo>
                <a:lnTo>
                  <a:pt x="10822369" y="3528985"/>
                </a:lnTo>
                <a:lnTo>
                  <a:pt x="10824527" y="3530231"/>
                </a:lnTo>
                <a:lnTo>
                  <a:pt x="10809525" y="3548414"/>
                </a:lnTo>
                <a:cubicBezTo>
                  <a:pt x="10748565" y="3638645"/>
                  <a:pt x="10712970" y="3747421"/>
                  <a:pt x="10712970" y="3864511"/>
                </a:cubicBezTo>
                <a:cubicBezTo>
                  <a:pt x="10712970" y="4176750"/>
                  <a:pt x="10966090" y="4429870"/>
                  <a:pt x="11278329" y="4429870"/>
                </a:cubicBezTo>
                <a:cubicBezTo>
                  <a:pt x="11473478" y="4429870"/>
                  <a:pt x="11645534" y="4330995"/>
                  <a:pt x="11747134" y="4180609"/>
                </a:cubicBezTo>
                <a:lnTo>
                  <a:pt x="11795780" y="4090985"/>
                </a:lnTo>
                <a:lnTo>
                  <a:pt x="11797571" y="4092019"/>
                </a:lnTo>
                <a:lnTo>
                  <a:pt x="12191999" y="340885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0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40">
          <p15:clr>
            <a:srgbClr val="F26B43"/>
          </p15:clr>
        </p15:guide>
        <p15:guide id="2" pos="3840">
          <p15:clr>
            <a:srgbClr val="F26B43"/>
          </p15:clr>
        </p15:guide>
        <p15:guide id="3" pos="1912">
          <p15:clr>
            <a:srgbClr val="F26B43"/>
          </p15:clr>
        </p15:guide>
        <p15:guide id="4" pos="5745">
          <p15:clr>
            <a:srgbClr val="F26B43"/>
          </p15:clr>
        </p15:guide>
        <p15:guide id="5" orient="horz" pos="1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Weatherdock Academy</a:t>
            </a:r>
          </a:p>
          <a:p>
            <a:r>
              <a:rPr lang="de-DE" dirty="0"/>
              <a:t>AIS SART vs. AIS MOB</a:t>
            </a:r>
          </a:p>
          <a:p>
            <a:endParaRPr lang="de-DE" sz="1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Unterschiede | Einsatzgebiete</a:t>
            </a:r>
          </a:p>
        </p:txBody>
      </p:sp>
    </p:spTree>
    <p:extLst>
      <p:ext uri="{BB962C8B-B14F-4D97-AF65-F5344CB8AC3E}">
        <p14:creationId xmlns:p14="http://schemas.microsoft.com/office/powerpoint/2010/main" val="5961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61CCCD9-7AA0-41AA-BFB2-6B86E6C8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AIS basierte Rettungssender </a:t>
            </a:r>
            <a:r>
              <a:rPr lang="de-DE" dirty="0"/>
              <a:t>dienen der Alarmierung von Schiffen in unmittelbarer Umgebung bei Aktivierung in ein Mann-über-Bord-Situation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Funktionsweise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Aussendung eines AIS Notfalltelegramms nach Aktivierung eines Rettungssenders</a:t>
            </a:r>
          </a:p>
          <a:p>
            <a:endParaRPr lang="de-DE" b="0" dirty="0"/>
          </a:p>
          <a:p>
            <a:r>
              <a:rPr lang="de-DE" b="0" dirty="0"/>
              <a:t>Empfang des Telegramms von allen AIS Systemen (Class A &amp; Class B) in unmittelbarer Umgebung</a:t>
            </a:r>
          </a:p>
          <a:p>
            <a:endParaRPr lang="de-DE" b="0" dirty="0"/>
          </a:p>
          <a:p>
            <a:r>
              <a:rPr lang="de-DE" b="0" dirty="0"/>
              <a:t>Schnelle Rettung der verunglückten Person durch nahegelegene Schiffe dank Übermittlung dynamischer Daten (Position, Kurs und Geschwindigkeit) des Rettungssenders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54606E-12A6-4173-B806-FACCBDA4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2</a:t>
            </a:fld>
            <a:endParaRPr lang="de-DE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3A8524-07EF-444D-BB4F-4BFD733E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 hilft AIS in Notfallsituationen?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0C8EDC-697B-4BDE-98FA-0A597BA2EF0E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SART vs. AIS MOB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6936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61CCCD9-7AA0-41AA-BFB2-6B86E6C8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Statische Daten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Unit-ID des Rettungssenders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Dynamische Daten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Position der verunglückten Person</a:t>
            </a:r>
            <a:br>
              <a:rPr lang="de-DE" b="0" dirty="0"/>
            </a:br>
            <a:endParaRPr lang="de-DE" b="0" dirty="0"/>
          </a:p>
          <a:p>
            <a:r>
              <a:rPr lang="de-DE" b="0" dirty="0"/>
              <a:t>Kurs über Grund (COG)</a:t>
            </a:r>
            <a:br>
              <a:rPr lang="de-DE" b="0" dirty="0"/>
            </a:br>
            <a:endParaRPr lang="de-DE" b="0" dirty="0"/>
          </a:p>
          <a:p>
            <a:r>
              <a:rPr lang="de-DE" b="0" dirty="0"/>
              <a:t>Geschwindigkeit über Grund (SOG)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54606E-12A6-4173-B806-FACCBDA4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3</a:t>
            </a:fld>
            <a:endParaRPr lang="de-DE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3A8524-07EF-444D-BB4F-4BFD733E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Welche Daten werden gesendet?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0C8EDC-697B-4BDE-98FA-0A597BA2EF0E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SART vs. AIS MOB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5729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4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Welche AIS Rettungssender gibt es?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22479E-F129-4908-943C-566B99067201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SART vs. AIS MOB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7C4F3E4-203D-44EA-9F53-DF0084F06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03" y="1699404"/>
            <a:ext cx="2472842" cy="4520356"/>
          </a:xfrm>
          <a:prstGeom prst="rect">
            <a:avLst/>
          </a:prstGeom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13D051A2-CE56-4865-9FE9-83206AE7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3099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AIS Rettungssender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9F4ECCB-5FFC-43F7-A01D-B1AC84629FD1}"/>
              </a:ext>
            </a:extLst>
          </p:cNvPr>
          <p:cNvCxnSpPr/>
          <p:nvPr/>
        </p:nvCxnSpPr>
        <p:spPr>
          <a:xfrm flipH="1">
            <a:off x="4471591" y="1639019"/>
            <a:ext cx="1782558" cy="427289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F0AA3-D7A2-4339-9490-7F2800BD3EB3}"/>
              </a:ext>
            </a:extLst>
          </p:cNvPr>
          <p:cNvCxnSpPr>
            <a:cxnSpLocks/>
          </p:cNvCxnSpPr>
          <p:nvPr/>
        </p:nvCxnSpPr>
        <p:spPr>
          <a:xfrm>
            <a:off x="7713779" y="1618272"/>
            <a:ext cx="1782559" cy="459826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B50C2957-1C9D-43E7-8C77-2DB2A52BB9B4}"/>
              </a:ext>
            </a:extLst>
          </p:cNvPr>
          <p:cNvSpPr txBox="1">
            <a:spLocks/>
          </p:cNvSpPr>
          <p:nvPr/>
        </p:nvSpPr>
        <p:spPr>
          <a:xfrm>
            <a:off x="2501660" y="2167717"/>
            <a:ext cx="4313208" cy="1051970"/>
          </a:xfrm>
          <a:prstGeom prst="rect">
            <a:avLst/>
          </a:prstGeom>
          <a:solidFill>
            <a:srgbClr val="FFCCCC">
              <a:alpha val="75000"/>
            </a:srgb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MOB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</a:t>
            </a:r>
            <a:r>
              <a:rPr lang="de-DE" b="0" dirty="0"/>
              <a:t>an </a:t>
            </a:r>
            <a:r>
              <a:rPr lang="de-DE" dirty="0"/>
              <a:t>O</a:t>
            </a:r>
            <a:r>
              <a:rPr lang="de-DE" b="0" dirty="0"/>
              <a:t>ver </a:t>
            </a:r>
            <a:r>
              <a:rPr lang="de-DE" dirty="0"/>
              <a:t>B</a:t>
            </a:r>
            <a:r>
              <a:rPr lang="de-DE" b="0" dirty="0"/>
              <a:t>oard Unit</a:t>
            </a: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05848CED-5821-4044-A91E-F7136D599776}"/>
              </a:ext>
            </a:extLst>
          </p:cNvPr>
          <p:cNvSpPr txBox="1">
            <a:spLocks/>
          </p:cNvSpPr>
          <p:nvPr/>
        </p:nvSpPr>
        <p:spPr>
          <a:xfrm>
            <a:off x="7543830" y="2158938"/>
            <a:ext cx="4313208" cy="1060749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SART</a:t>
            </a:r>
          </a:p>
          <a:p>
            <a:pPr marL="0" indent="0" algn="ctr">
              <a:buNone/>
            </a:pPr>
            <a:r>
              <a:rPr lang="de-DE" dirty="0"/>
              <a:t>S</a:t>
            </a:r>
            <a:r>
              <a:rPr lang="de-DE" b="0" dirty="0"/>
              <a:t>earch </a:t>
            </a:r>
            <a:r>
              <a:rPr lang="de-DE" dirty="0"/>
              <a:t>A</a:t>
            </a:r>
            <a:r>
              <a:rPr lang="de-DE" b="0" dirty="0"/>
              <a:t>nd </a:t>
            </a:r>
            <a:r>
              <a:rPr lang="de-DE" dirty="0"/>
              <a:t>R</a:t>
            </a:r>
            <a:r>
              <a:rPr lang="de-DE" b="0" dirty="0"/>
              <a:t>escue </a:t>
            </a:r>
            <a:r>
              <a:rPr lang="de-DE" dirty="0"/>
              <a:t>T</a:t>
            </a:r>
            <a:r>
              <a:rPr lang="de-DE" b="0" dirty="0"/>
              <a:t>ransmitter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CED00D0-9931-446C-9E4B-E2EF90B33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799">
            <a:off x="3213632" y="3321096"/>
            <a:ext cx="2515918" cy="35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0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Einsatz von AIS in Notsituationen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Verwendung der AIS Standard-Frequenzen</a:t>
            </a:r>
          </a:p>
          <a:p>
            <a:r>
              <a:rPr lang="de-DE" b="0" dirty="0"/>
              <a:t>Telegrammtyp 01 (Position Report) für GPS Positionsbestimmung</a:t>
            </a:r>
          </a:p>
          <a:p>
            <a:r>
              <a:rPr lang="de-DE" b="0" dirty="0"/>
              <a:t>Telegrammtyp 14 (</a:t>
            </a:r>
            <a:r>
              <a:rPr lang="de-DE" b="0" dirty="0" err="1"/>
              <a:t>Safety</a:t>
            </a:r>
            <a:r>
              <a:rPr lang="de-DE" b="0" dirty="0"/>
              <a:t> </a:t>
            </a:r>
            <a:r>
              <a:rPr lang="de-DE" b="0" dirty="0" err="1"/>
              <a:t>Related</a:t>
            </a:r>
            <a:r>
              <a:rPr lang="de-DE" b="0" dirty="0"/>
              <a:t> Broadcast Message)</a:t>
            </a: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endParaRPr lang="de-DE" b="0" dirty="0"/>
          </a:p>
          <a:p>
            <a:r>
              <a:rPr lang="de-DE" b="0" dirty="0"/>
              <a:t>Eigenes Schiff des Verunglückten sieht genaue Position</a:t>
            </a:r>
          </a:p>
          <a:p>
            <a:r>
              <a:rPr lang="de-DE" b="0" dirty="0"/>
              <a:t>Jedes Schiff im </a:t>
            </a:r>
            <a:r>
              <a:rPr lang="de-DE" b="0" dirty="0" err="1"/>
              <a:t>Sendebreich</a:t>
            </a:r>
            <a:r>
              <a:rPr lang="de-DE" b="0" dirty="0"/>
              <a:t> mit AIS Empfang an Bord erhält diese Meldung und kann helfend eingreifen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5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AIS SART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211523" y="2815804"/>
            <a:ext cx="7277100" cy="2074863"/>
            <a:chOff x="603" y="1888"/>
            <a:chExt cx="4584" cy="1307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833"/>
              <a:ext cx="45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1888"/>
              <a:ext cx="4554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7D22479E-F129-4908-943C-566B99067201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SART vs. AIS MOB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8602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D Master Seiten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2A3D0F9E-AE2D-4C37-A16F-25D98A986178}"/>
    </a:ext>
  </a:extLst>
</a:theme>
</file>

<file path=ppt/theme/theme2.xml><?xml version="1.0" encoding="utf-8"?>
<a:theme xmlns:a="http://schemas.openxmlformats.org/drawingml/2006/main" name="WD Master Tite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50C5E76E-9672-497A-A7BF-762817F0BF60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A204E9FD-E46F-4ACC-A453-695A88F145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Breitbild</PresentationFormat>
  <Paragraphs>46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Frutiger Linotype</vt:lpstr>
      <vt:lpstr>WD Master Seitenlayout</vt:lpstr>
      <vt:lpstr>WD Master Titel1</vt:lpstr>
      <vt:lpstr>1_Benutzerdefiniertes Design</vt:lpstr>
      <vt:lpstr>PowerPoint-Präsentation</vt:lpstr>
      <vt:lpstr>Wie hilft AIS in Notfallsituationen?</vt:lpstr>
      <vt:lpstr>Welche Daten werden gesendet?</vt:lpstr>
      <vt:lpstr>Welche AIS Rettungssender gibt es?</vt:lpstr>
      <vt:lpstr>AIS SART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mknipp</dc:creator>
  <cp:lastModifiedBy>Vanessa Baier</cp:lastModifiedBy>
  <cp:revision>234</cp:revision>
  <dcterms:created xsi:type="dcterms:W3CDTF">2017-06-21T13:34:46Z</dcterms:created>
  <dcterms:modified xsi:type="dcterms:W3CDTF">2020-02-27T13:43:37Z</dcterms:modified>
</cp:coreProperties>
</file>