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8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83" autoAdjust="0"/>
  </p:normalViewPr>
  <p:slideViewPr>
    <p:cSldViewPr snapToGrid="0" showGuides="1">
      <p:cViewPr varScale="1">
        <p:scale>
          <a:sx n="108" d="100"/>
          <a:sy n="108" d="100"/>
        </p:scale>
        <p:origin x="8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431C4-60FA-40AC-9BB6-D5C5AC9E1702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6BB94-4A7D-4D59-A95A-FC968DD3DD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95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80B57-53C9-418D-8A3C-F9DDA7A2E5B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447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580B57-53C9-418D-8A3C-F9DDA7A2E5B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64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E7770A-123D-6276-C9C8-57A8AF30CD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3EC0449-CE23-FF2A-F5B2-8EB8E5062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EA6F5C-05BF-8CD1-F089-1422EE84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45C7BD-2815-4ABC-A495-38F38FC0A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4345DA-7A64-F805-533D-743ABD23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8027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0FB22-825C-A59D-12D9-BAD8F3D4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C1EB1A9-1C3B-A381-94E8-A2982C59E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8F3A16-2324-562E-0A3C-72BAB174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F2E421-7269-18D7-4C14-AA13F37A3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F1CA7A-A001-2EDF-CC96-A11774C0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69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B6989A7-5E56-6705-3CBD-0316E918F2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A7C99FF-910C-239D-D293-DAAB370C8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E384DE-EDBA-E42F-3007-0D7957F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9C5E33-EA6D-E45C-8444-514EF432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46828D-0320-BACC-F749-C73BF286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50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7EBFC-6095-D83F-D91E-97E5300CD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1D0978-D36E-1BE2-DE7F-D68F67953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79A197-849E-8661-CA43-902115686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075738-D1DC-A57E-6E01-E3F835BE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AF0B6F-7158-92F3-AA03-4D729A19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0379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2D7D2-7DB7-BF74-4FA4-EB4C6548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AFDDFB-B46E-3137-E37A-B73BE6663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62E30B-9309-6810-C29B-C1FBA8180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9418FF-55B5-4AA5-CAA7-7974ABDC9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3050C8-1174-AF71-D29E-08C6CEFA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604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92471-D306-3ACD-47F4-B50D9CFE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0C95D4-6D31-8F45-57D3-F391193DC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8E27541-4C39-3025-C9A4-75454DE38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689DBC-742D-459F-7E32-946F3E086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A12FDDC-036C-CE89-B1F7-00D20CBB2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3668B4-FEB3-35E5-6C42-F2135CA8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25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31A89C-F60F-A776-EED1-D7DB045A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3CE4A0-9DF3-8FF5-B7AA-B813538BB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9D8EF9-A4C0-B0E1-230E-F83A20DD6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F23C3E-AB23-748E-0630-F05684220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4591909-537C-2031-C4D2-545368BAC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E17F61E-FA92-1C43-105A-D9AB72D68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E63E490-430B-82E7-0E72-28166A3B4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F9E949D-6AF2-AB56-5FA9-3CD23014F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2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7F880-9D3A-3F5A-0084-7B9EA508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1681FC-8AB1-F3D3-F47E-D2B6BCBAE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99A167-AE27-CD77-89E5-3AB8B68F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425A3E-CD28-AC27-96FA-F7A1C4C3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185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58758DC-3856-E9E0-B4CE-43D33B90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98AF04A-D14D-07AF-0FD8-483D0A00E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25B452-A21F-9D25-FC3B-77085A3A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666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F29CD-7AA3-4796-7AD3-36F1CBB71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0F2BC9-D786-7457-E98B-1460B4A54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A2F6A0-B41D-344A-DBCD-613ECB913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1877B88-CFBD-0E49-50A0-A5F72BAEF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8D3C6C-339D-9DF3-149E-C1ACD60C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B0923E-3FD1-DFDA-AFFE-C3AD200F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869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CEF1D-40EB-51BC-4D74-4352AC028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E45F47-0DC5-6052-2557-4C6BCEA10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3C60DC-DB3F-B51E-7CE0-10743816D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9AFD8D8-A5C2-BBA0-E1D0-908F96D7B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2B5127-9609-BB50-71F1-78A642977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233E5C5-3B86-AFF1-8444-E6136FB04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9111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A5A3D79-4373-710B-95FF-1E11EAFF0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97E2F1-9E54-41F3-F5B6-1B4A619BF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F1411E-A9D6-45B6-9A43-02A0680FF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64BC-A69C-49DB-BF9B-4245134F413D}" type="datetimeFigureOut">
              <a:rPr lang="de-DE" smtClean="0"/>
              <a:t>22.07.2024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6A70E1-D577-7106-D245-6E978D03A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DCD278-1BC1-2668-0FCA-556988408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B469-736B-4FE9-A90F-0AA7C387F9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34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" Target="slide2.xml"/><Relationship Id="rId7" Type="http://schemas.openxmlformats.org/officeDocument/2006/relationships/slide" Target="slide11.xml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6.jpeg"/><Relationship Id="rId5" Type="http://schemas.openxmlformats.org/officeDocument/2006/relationships/slide" Target="slide6.xml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slide" Target="slide16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" Target="slide2.xml"/><Relationship Id="rId7" Type="http://schemas.openxmlformats.org/officeDocument/2006/relationships/slide" Target="slide11.xml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6.jpeg"/><Relationship Id="rId5" Type="http://schemas.openxmlformats.org/officeDocument/2006/relationships/slide" Target="slide6.xml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image" Target="../media/image2.jpeg"/><Relationship Id="rId9" Type="http://schemas.openxmlformats.org/officeDocument/2006/relationships/slide" Target="slide16.xml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3.png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6.jpeg"/><Relationship Id="rId3" Type="http://schemas.openxmlformats.org/officeDocument/2006/relationships/image" Target="../media/image14.png"/><Relationship Id="rId7" Type="http://schemas.openxmlformats.org/officeDocument/2006/relationships/slide" Target="slide6.xml"/><Relationship Id="rId12" Type="http://schemas.openxmlformats.org/officeDocument/2006/relationships/image" Target="../media/image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11" Type="http://schemas.openxmlformats.org/officeDocument/2006/relationships/slide" Target="slide16.xml"/><Relationship Id="rId5" Type="http://schemas.openxmlformats.org/officeDocument/2006/relationships/slide" Target="slide2.xml"/><Relationship Id="rId1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slide" Target="slide11.xml"/><Relationship Id="rId1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1.xml"/><Relationship Id="rId3" Type="http://schemas.openxmlformats.org/officeDocument/2006/relationships/image" Target="../media/image12.jpg"/><Relationship Id="rId21" Type="http://schemas.openxmlformats.org/officeDocument/2006/relationships/image" Target="../media/image6.jpeg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.jpeg"/><Relationship Id="rId20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openxmlformats.org/officeDocument/2006/relationships/slide" Target="slide15.xml"/><Relationship Id="rId5" Type="http://schemas.openxmlformats.org/officeDocument/2006/relationships/slide" Target="slide6.xml"/><Relationship Id="rId15" Type="http://schemas.openxmlformats.org/officeDocument/2006/relationships/slide" Target="slide2.xml"/><Relationship Id="rId10" Type="http://schemas.openxmlformats.org/officeDocument/2006/relationships/slide" Target="slide16.xml"/><Relationship Id="rId19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slide" Target="slide10.xml"/><Relationship Id="rId1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6.jpeg"/><Relationship Id="rId3" Type="http://schemas.openxmlformats.org/officeDocument/2006/relationships/image" Target="../media/image12.jpg"/><Relationship Id="rId7" Type="http://schemas.openxmlformats.org/officeDocument/2006/relationships/slide" Target="slide6.xml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slide" Target="slide16.xml"/><Relationship Id="rId5" Type="http://schemas.openxmlformats.org/officeDocument/2006/relationships/slide" Target="slide2.xml"/><Relationship Id="rId10" Type="http://schemas.openxmlformats.org/officeDocument/2006/relationships/image" Target="../media/image4.png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image" Target="../media/image3.jpg"/><Relationship Id="rId12" Type="http://schemas.openxmlformats.org/officeDocument/2006/relationships/image" Target="../media/image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5.jpeg"/><Relationship Id="rId5" Type="http://schemas.openxmlformats.org/officeDocument/2006/relationships/image" Target="../media/image2.jpeg"/><Relationship Id="rId10" Type="http://schemas.openxmlformats.org/officeDocument/2006/relationships/slide" Target="slide16.xml"/><Relationship Id="rId4" Type="http://schemas.openxmlformats.org/officeDocument/2006/relationships/slide" Target="slide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0454384-4055-C225-4A43-D897D6199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872"/>
            <a:ext cx="12220991" cy="6874308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0C686EB4-05D4-5F9A-2202-0DED609098EF}"/>
              </a:ext>
            </a:extLst>
          </p:cNvPr>
          <p:cNvSpPr/>
          <p:nvPr/>
        </p:nvSpPr>
        <p:spPr>
          <a:xfrm>
            <a:off x="9663" y="-12978"/>
            <a:ext cx="12211328" cy="686887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Bogen 3">
            <a:extLst>
              <a:ext uri="{FF2B5EF4-FFF2-40B4-BE49-F238E27FC236}">
                <a16:creationId xmlns:a16="http://schemas.microsoft.com/office/drawing/2014/main" id="{EE7E8565-4DBD-A344-D215-AFF47C874E7D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ins Meer geworfener Rettungsring/Rettungsboje mit aufspritzendem Wasser">
            <a:hlinkClick r:id="rId3" action="ppaction://hlinksldjump"/>
            <a:extLst>
              <a:ext uri="{FF2B5EF4-FFF2-40B4-BE49-F238E27FC236}">
                <a16:creationId xmlns:a16="http://schemas.microsoft.com/office/drawing/2014/main" id="{B6CCD4C0-5536-3E4E-F115-22E2CCAE90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Grafik 11" descr="Luftbild eines Containerschiffs">
            <a:hlinkClick r:id="rId5" action="ppaction://hlinksldjump"/>
            <a:extLst>
              <a:ext uri="{FF2B5EF4-FFF2-40B4-BE49-F238E27FC236}">
                <a16:creationId xmlns:a16="http://schemas.microsoft.com/office/drawing/2014/main" id="{18904DAB-AEBF-D97B-C755-7A85DD3D6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Grafik 12" descr="Ein Bild, das Text, Karte, Atlas enthält.&#10;&#10;Automatisch generierte Beschreibung">
            <a:hlinkClick r:id="rId7" action="ppaction://hlinksldjump"/>
            <a:extLst>
              <a:ext uri="{FF2B5EF4-FFF2-40B4-BE49-F238E27FC236}">
                <a16:creationId xmlns:a16="http://schemas.microsoft.com/office/drawing/2014/main" id="{F62CA1E8-BBEC-B3FE-36F2-3BECFA76C9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Grafik 13" descr="Ein Bild, das draußen, Boot, Schiff, Gebäude enthält.&#10;&#10;Automatisch generierte Beschreibung">
            <a:hlinkClick r:id="rId9" action="ppaction://hlinksldjump"/>
            <a:extLst>
              <a:ext uri="{FF2B5EF4-FFF2-40B4-BE49-F238E27FC236}">
                <a16:creationId xmlns:a16="http://schemas.microsoft.com/office/drawing/2014/main" id="{497DFAF4-8D25-06FD-5A81-A940B9D4DA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Grafik 14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35F9A0E8-47C9-A91C-0F75-D2FAB76BA1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DC52770-B79A-FE20-DB3C-9548AE10362E}"/>
              </a:ext>
            </a:extLst>
          </p:cNvPr>
          <p:cNvSpPr txBox="1"/>
          <p:nvPr/>
        </p:nvSpPr>
        <p:spPr>
          <a:xfrm>
            <a:off x="2390767" y="1632932"/>
            <a:ext cx="6203942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AIS SART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Satellite based alerting on iridium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SOLAS certified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100% world wide covearge via iridium</a:t>
            </a:r>
            <a:b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</a:b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satellite network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Full </a:t>
            </a:r>
            <a:r>
              <a:rPr lang="de-DE" sz="2400" b="1" err="1">
                <a:solidFill>
                  <a:schemeClr val="bg1"/>
                </a:solidFill>
                <a:latin typeface="Frutiger Linotype" panose="020B0604030504040204" pitchFamily="34" charset="0"/>
              </a:rPr>
              <a:t>automatic</a:t>
            </a: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 activation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Battery driven unit</a:t>
            </a:r>
          </a:p>
          <a:p>
            <a:endParaRPr lang="de-DE" sz="160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02B0366-ED02-2604-B5DE-5D96BDDC36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5728" y="4486724"/>
            <a:ext cx="1008000" cy="1008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18DE1BDA-AF5D-DB6F-16C9-6DB4A884E9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7086" y="4491307"/>
            <a:ext cx="1008000" cy="1008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66D3431-DFB0-2D99-5252-050F3A3423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601" y="4491307"/>
            <a:ext cx="1008000" cy="1008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D3C55E1-4833-440E-5328-53C3548456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895" y="4495113"/>
            <a:ext cx="1008984" cy="100799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141D61A-9A8B-AFDA-F830-69F44AAE30B2}"/>
              </a:ext>
            </a:extLst>
          </p:cNvPr>
          <p:cNvSpPr txBox="1"/>
          <p:nvPr/>
        </p:nvSpPr>
        <p:spPr>
          <a:xfrm>
            <a:off x="1391994" y="0"/>
            <a:ext cx="107901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8000" b="1">
                <a:solidFill>
                  <a:schemeClr val="bg1"/>
                </a:solidFill>
                <a:latin typeface="Frutiger Linotype" panose="020B0604030504040204" pitchFamily="34" charset="0"/>
              </a:rPr>
              <a:t>   </a:t>
            </a:r>
            <a:r>
              <a:rPr lang="de-DE" sz="4000" b="1">
                <a:solidFill>
                  <a:schemeClr val="bg1"/>
                </a:solidFill>
                <a:latin typeface="Frutiger Linotype" panose="020B0604030504040204" pitchFamily="34" charset="0"/>
              </a:rPr>
              <a:t>easyRESCUE-SAT-SART</a:t>
            </a:r>
            <a:r>
              <a:rPr lang="de-DE" sz="3200" b="1">
                <a:solidFill>
                  <a:schemeClr val="bg1"/>
                </a:solidFill>
                <a:latin typeface="Frutiger Linotype" panose="020B0604030504040204" pitchFamily="34" charset="0"/>
              </a:rPr>
              <a:t> </a:t>
            </a:r>
            <a:r>
              <a:rPr lang="de-DE" sz="8000" b="1">
                <a:solidFill>
                  <a:schemeClr val="bg1"/>
                </a:solidFill>
                <a:latin typeface="Frutiger Linotype" panose="020B0604030504040204" pitchFamily="34" charset="0"/>
              </a:rPr>
              <a:t>| SAFETY</a:t>
            </a:r>
          </a:p>
        </p:txBody>
      </p:sp>
      <p:pic>
        <p:nvPicPr>
          <p:cNvPr id="16" name="Grafik 15">
            <a:hlinkClick r:id="rId16" action="ppaction://hlinksldjump"/>
            <a:extLst>
              <a:ext uri="{FF2B5EF4-FFF2-40B4-BE49-F238E27FC236}">
                <a16:creationId xmlns:a16="http://schemas.microsoft.com/office/drawing/2014/main" id="{13C107FC-177F-5FF3-41B8-3C5926E8EE3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r="655" b="22735"/>
          <a:stretch/>
        </p:blipFill>
        <p:spPr>
          <a:xfrm rot="18000000">
            <a:off x="7314317" y="1771841"/>
            <a:ext cx="5470728" cy="261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08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8AA92A87-C205-CFDB-313E-18F7E610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439" y="3893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B32604B-6CF4-D288-F58C-A40EDA3A05BC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3D35BBC-5B63-91CE-A508-767234E73F2E}"/>
              </a:ext>
            </a:extLst>
          </p:cNvPr>
          <p:cNvGrpSpPr/>
          <p:nvPr/>
        </p:nvGrpSpPr>
        <p:grpSpPr>
          <a:xfrm>
            <a:off x="6674400" y="1388912"/>
            <a:ext cx="4505164" cy="3417600"/>
            <a:chOff x="6181100" y="1388912"/>
            <a:chExt cx="4505164" cy="34176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1160E7D3-15D6-AFF7-2E9E-666F8DCFAF21}"/>
                </a:ext>
              </a:extLst>
            </p:cNvPr>
            <p:cNvSpPr/>
            <p:nvPr/>
          </p:nvSpPr>
          <p:spPr>
            <a:xfrm>
              <a:off x="6181100" y="1809947"/>
              <a:ext cx="4085006" cy="299656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r>
                <a:rPr lang="de-DE" sz="32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Magnetic Switch</a:t>
              </a:r>
            </a:p>
            <a:p>
              <a:endParaRPr lang="de-DE" b="1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  <a:p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Pulling off 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the magnetic switch will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automatically activate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 the unit to send out AIS and iridium distress signals.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7FC95E06-01E4-FABB-71E7-A3C02FDA0338}"/>
                </a:ext>
              </a:extLst>
            </p:cNvPr>
            <p:cNvGrpSpPr/>
            <p:nvPr/>
          </p:nvGrpSpPr>
          <p:grpSpPr>
            <a:xfrm>
              <a:off x="9844195" y="1388912"/>
              <a:ext cx="842069" cy="842069"/>
              <a:chOff x="7151244" y="782425"/>
              <a:chExt cx="842069" cy="842069"/>
            </a:xfrm>
          </p:grpSpPr>
          <p:sp>
            <p:nvSpPr>
              <p:cNvPr id="5" name="Flussdiagramm: Verbinder 4">
                <a:extLst>
                  <a:ext uri="{FF2B5EF4-FFF2-40B4-BE49-F238E27FC236}">
                    <a16:creationId xmlns:a16="http://schemas.microsoft.com/office/drawing/2014/main" id="{655F1A39-A047-77EF-D1E5-856D1EBDC0D5}"/>
                  </a:ext>
                </a:extLst>
              </p:cNvPr>
              <p:cNvSpPr/>
              <p:nvPr/>
            </p:nvSpPr>
            <p:spPr>
              <a:xfrm>
                <a:off x="7151244" y="782425"/>
                <a:ext cx="842069" cy="842069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Kreuz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46BFD17-2287-D58C-315F-11B283B3D83C}"/>
                  </a:ext>
                </a:extLst>
              </p:cNvPr>
              <p:cNvSpPr/>
              <p:nvPr/>
            </p:nvSpPr>
            <p:spPr>
              <a:xfrm rot="2700000">
                <a:off x="7236410" y="897735"/>
                <a:ext cx="671735" cy="608363"/>
              </a:xfrm>
              <a:prstGeom prst="plus">
                <a:avLst>
                  <a:gd name="adj" fmla="val 353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" name="Bogen 16">
            <a:extLst>
              <a:ext uri="{FF2B5EF4-FFF2-40B4-BE49-F238E27FC236}">
                <a16:creationId xmlns:a16="http://schemas.microsoft.com/office/drawing/2014/main" id="{EA40D3C0-055A-C444-6BDA-1B4AA3A3FAA4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D8CFFF66-7446-27AB-A9C6-ABB463D4B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Grafik 18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264851AA-9964-BD0D-E717-6BE64B6DB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Grafik 19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3A02470A-315D-419C-C9B6-B475FADDC0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Grafik 20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3AC6D860-5CDD-0739-319E-5E21D2FEC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Grafik 21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8CD82063-CFFF-94A0-9029-79502DE36A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D525FE9-CD6F-2DAE-71A4-FEA5B57F62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F808F88-85EB-55A1-6B6E-CAF393A045E0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218915" y="3308230"/>
            <a:ext cx="2455485" cy="1290930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hlinkClick r:id="rId3" action="ppaction://hlinksldjump"/>
            <a:extLst>
              <a:ext uri="{FF2B5EF4-FFF2-40B4-BE49-F238E27FC236}">
                <a16:creationId xmlns:a16="http://schemas.microsoft.com/office/drawing/2014/main" id="{ABC69B20-D1C9-B756-90CD-45850D0835E9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26564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8AA92A87-C205-CFDB-313E-18F7E610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439" y="3893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B32604B-6CF4-D288-F58C-A40EDA3A05BC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3D35BBC-5B63-91CE-A508-767234E73F2E}"/>
              </a:ext>
            </a:extLst>
          </p:cNvPr>
          <p:cNvGrpSpPr/>
          <p:nvPr/>
        </p:nvGrpSpPr>
        <p:grpSpPr>
          <a:xfrm>
            <a:off x="6674400" y="1388912"/>
            <a:ext cx="4505164" cy="3417600"/>
            <a:chOff x="6181100" y="1388912"/>
            <a:chExt cx="4505164" cy="34176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1160E7D3-15D6-AFF7-2E9E-666F8DCFAF21}"/>
                </a:ext>
              </a:extLst>
            </p:cNvPr>
            <p:cNvSpPr/>
            <p:nvPr/>
          </p:nvSpPr>
          <p:spPr>
            <a:xfrm>
              <a:off x="6181100" y="1809947"/>
              <a:ext cx="4085006" cy="299656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r>
                <a:rPr lang="de-DE" sz="32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TEST button</a:t>
              </a:r>
            </a:p>
            <a:p>
              <a:endParaRPr lang="de-DE" b="1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  <a:p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A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full system check 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will be done after pressing this button including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battery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 check,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AIS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 and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iridium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 functionality. 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7FC95E06-01E4-FABB-71E7-A3C02FDA0338}"/>
                </a:ext>
              </a:extLst>
            </p:cNvPr>
            <p:cNvGrpSpPr/>
            <p:nvPr/>
          </p:nvGrpSpPr>
          <p:grpSpPr>
            <a:xfrm>
              <a:off x="9844195" y="1388912"/>
              <a:ext cx="842069" cy="842069"/>
              <a:chOff x="7151244" y="782425"/>
              <a:chExt cx="842069" cy="842069"/>
            </a:xfrm>
          </p:grpSpPr>
          <p:sp>
            <p:nvSpPr>
              <p:cNvPr id="5" name="Flussdiagramm: Verbinder 4">
                <a:extLst>
                  <a:ext uri="{FF2B5EF4-FFF2-40B4-BE49-F238E27FC236}">
                    <a16:creationId xmlns:a16="http://schemas.microsoft.com/office/drawing/2014/main" id="{655F1A39-A047-77EF-D1E5-856D1EBDC0D5}"/>
                  </a:ext>
                </a:extLst>
              </p:cNvPr>
              <p:cNvSpPr/>
              <p:nvPr/>
            </p:nvSpPr>
            <p:spPr>
              <a:xfrm>
                <a:off x="7151244" y="782425"/>
                <a:ext cx="842069" cy="842069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Kreuz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46BFD17-2287-D58C-315F-11B283B3D83C}"/>
                  </a:ext>
                </a:extLst>
              </p:cNvPr>
              <p:cNvSpPr/>
              <p:nvPr/>
            </p:nvSpPr>
            <p:spPr>
              <a:xfrm rot="2700000">
                <a:off x="7236410" y="897735"/>
                <a:ext cx="671735" cy="608363"/>
              </a:xfrm>
              <a:prstGeom prst="plus">
                <a:avLst>
                  <a:gd name="adj" fmla="val 353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" name="Bogen 16">
            <a:extLst>
              <a:ext uri="{FF2B5EF4-FFF2-40B4-BE49-F238E27FC236}">
                <a16:creationId xmlns:a16="http://schemas.microsoft.com/office/drawing/2014/main" id="{EA40D3C0-055A-C444-6BDA-1B4AA3A3FAA4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D8CFFF66-7446-27AB-A9C6-ABB463D4B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Grafik 18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264851AA-9964-BD0D-E717-6BE64B6DB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Grafik 19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3A02470A-315D-419C-C9B6-B475FADDC0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Grafik 20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3AC6D860-5CDD-0739-319E-5E21D2FEC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Grafik 21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8CD82063-CFFF-94A0-9029-79502DE36A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5000B30-54BE-FEC6-874C-8B0561F5BA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F808F88-85EB-55A1-6B6E-CAF393A045E0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5314384" y="3308230"/>
            <a:ext cx="1360016" cy="2494463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hlinkClick r:id="rId3" action="ppaction://hlinksldjump"/>
            <a:extLst>
              <a:ext uri="{FF2B5EF4-FFF2-40B4-BE49-F238E27FC236}">
                <a16:creationId xmlns:a16="http://schemas.microsoft.com/office/drawing/2014/main" id="{149B2FEE-8B4B-FCC3-F9D4-6139ADEBFFC2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260299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8AA92A87-C205-CFDB-313E-18F7E610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439" y="3893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B32604B-6CF4-D288-F58C-A40EDA3A05BC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3D35BBC-5B63-91CE-A508-767234E73F2E}"/>
              </a:ext>
            </a:extLst>
          </p:cNvPr>
          <p:cNvGrpSpPr/>
          <p:nvPr/>
        </p:nvGrpSpPr>
        <p:grpSpPr>
          <a:xfrm>
            <a:off x="6674400" y="1388912"/>
            <a:ext cx="4505164" cy="3417600"/>
            <a:chOff x="6181100" y="1388912"/>
            <a:chExt cx="4505164" cy="34176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1160E7D3-15D6-AFF7-2E9E-666F8DCFAF21}"/>
                </a:ext>
              </a:extLst>
            </p:cNvPr>
            <p:cNvSpPr/>
            <p:nvPr/>
          </p:nvSpPr>
          <p:spPr>
            <a:xfrm>
              <a:off x="6181100" y="1809947"/>
              <a:ext cx="4085006" cy="299656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r>
                <a:rPr lang="de-DE" sz="32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Iridium antenna</a:t>
              </a:r>
            </a:p>
            <a:p>
              <a:endParaRPr lang="de-DE" b="1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  <a:p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The bi-directional 2way communication with the ridium satellite network is broadcasted and received via this antenna 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7FC95E06-01E4-FABB-71E7-A3C02FDA0338}"/>
                </a:ext>
              </a:extLst>
            </p:cNvPr>
            <p:cNvGrpSpPr/>
            <p:nvPr/>
          </p:nvGrpSpPr>
          <p:grpSpPr>
            <a:xfrm>
              <a:off x="9844195" y="1388912"/>
              <a:ext cx="842069" cy="842069"/>
              <a:chOff x="7151244" y="782425"/>
              <a:chExt cx="842069" cy="842069"/>
            </a:xfrm>
          </p:grpSpPr>
          <p:sp>
            <p:nvSpPr>
              <p:cNvPr id="5" name="Flussdiagramm: Verbinder 4">
                <a:extLst>
                  <a:ext uri="{FF2B5EF4-FFF2-40B4-BE49-F238E27FC236}">
                    <a16:creationId xmlns:a16="http://schemas.microsoft.com/office/drawing/2014/main" id="{655F1A39-A047-77EF-D1E5-856D1EBDC0D5}"/>
                  </a:ext>
                </a:extLst>
              </p:cNvPr>
              <p:cNvSpPr/>
              <p:nvPr/>
            </p:nvSpPr>
            <p:spPr>
              <a:xfrm>
                <a:off x="7151244" y="782425"/>
                <a:ext cx="842069" cy="842069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Kreuz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46BFD17-2287-D58C-315F-11B283B3D83C}"/>
                  </a:ext>
                </a:extLst>
              </p:cNvPr>
              <p:cNvSpPr/>
              <p:nvPr/>
            </p:nvSpPr>
            <p:spPr>
              <a:xfrm rot="2700000">
                <a:off x="7236410" y="897735"/>
                <a:ext cx="671735" cy="608363"/>
              </a:xfrm>
              <a:prstGeom prst="plus">
                <a:avLst>
                  <a:gd name="adj" fmla="val 353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" name="Bogen 16">
            <a:extLst>
              <a:ext uri="{FF2B5EF4-FFF2-40B4-BE49-F238E27FC236}">
                <a16:creationId xmlns:a16="http://schemas.microsoft.com/office/drawing/2014/main" id="{EA40D3C0-055A-C444-6BDA-1B4AA3A3FAA4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D8CFFF66-7446-27AB-A9C6-ABB463D4B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Grafik 18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264851AA-9964-BD0D-E717-6BE64B6DB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Grafik 19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3A02470A-315D-419C-C9B6-B475FADDC0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Grafik 20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3AC6D860-5CDD-0739-319E-5E21D2FEC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Grafik 21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8CD82063-CFFF-94A0-9029-79502DE36A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B90E629-949F-3A9F-A51B-9BDCEF7EE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F808F88-85EB-55A1-6B6E-CAF393A045E0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5432079" y="3308230"/>
            <a:ext cx="1242321" cy="0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hlinkClick r:id="rId3" action="ppaction://hlinksldjump"/>
            <a:extLst>
              <a:ext uri="{FF2B5EF4-FFF2-40B4-BE49-F238E27FC236}">
                <a16:creationId xmlns:a16="http://schemas.microsoft.com/office/drawing/2014/main" id="{6F09E79D-4069-7243-F84E-A81641EC6128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63126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8AA92A87-C205-CFDB-313E-18F7E610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439" y="3893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B32604B-6CF4-D288-F58C-A40EDA3A05BC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3D35BBC-5B63-91CE-A508-767234E73F2E}"/>
              </a:ext>
            </a:extLst>
          </p:cNvPr>
          <p:cNvGrpSpPr/>
          <p:nvPr/>
        </p:nvGrpSpPr>
        <p:grpSpPr>
          <a:xfrm>
            <a:off x="6674400" y="1388912"/>
            <a:ext cx="4505164" cy="3417600"/>
            <a:chOff x="6181100" y="1388912"/>
            <a:chExt cx="4505164" cy="3417600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1160E7D3-15D6-AFF7-2E9E-666F8DCFAF21}"/>
                </a:ext>
              </a:extLst>
            </p:cNvPr>
            <p:cNvSpPr/>
            <p:nvPr/>
          </p:nvSpPr>
          <p:spPr>
            <a:xfrm>
              <a:off x="6181100" y="1809947"/>
              <a:ext cx="4085006" cy="299656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r>
                <a:rPr lang="de-DE" sz="32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VHF antenna</a:t>
              </a:r>
            </a:p>
            <a:p>
              <a:endParaRPr lang="de-DE" b="1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  <a:p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The broadcasting of the AIS emergency signal into the AIS traffic on both channels s done via this antenna 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7FC95E06-01E4-FABB-71E7-A3C02FDA0338}"/>
                </a:ext>
              </a:extLst>
            </p:cNvPr>
            <p:cNvGrpSpPr/>
            <p:nvPr/>
          </p:nvGrpSpPr>
          <p:grpSpPr>
            <a:xfrm>
              <a:off x="9844195" y="1388912"/>
              <a:ext cx="842069" cy="842069"/>
              <a:chOff x="7151244" y="782425"/>
              <a:chExt cx="842069" cy="842069"/>
            </a:xfrm>
          </p:grpSpPr>
          <p:sp>
            <p:nvSpPr>
              <p:cNvPr id="5" name="Flussdiagramm: Verbinder 4">
                <a:extLst>
                  <a:ext uri="{FF2B5EF4-FFF2-40B4-BE49-F238E27FC236}">
                    <a16:creationId xmlns:a16="http://schemas.microsoft.com/office/drawing/2014/main" id="{655F1A39-A047-77EF-D1E5-856D1EBDC0D5}"/>
                  </a:ext>
                </a:extLst>
              </p:cNvPr>
              <p:cNvSpPr/>
              <p:nvPr/>
            </p:nvSpPr>
            <p:spPr>
              <a:xfrm>
                <a:off x="7151244" y="782425"/>
                <a:ext cx="842069" cy="842069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Kreuz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46BFD17-2287-D58C-315F-11B283B3D83C}"/>
                  </a:ext>
                </a:extLst>
              </p:cNvPr>
              <p:cNvSpPr/>
              <p:nvPr/>
            </p:nvSpPr>
            <p:spPr>
              <a:xfrm rot="2700000">
                <a:off x="7236410" y="897735"/>
                <a:ext cx="671735" cy="608363"/>
              </a:xfrm>
              <a:prstGeom prst="plus">
                <a:avLst>
                  <a:gd name="adj" fmla="val 353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" name="Bogen 16">
            <a:extLst>
              <a:ext uri="{FF2B5EF4-FFF2-40B4-BE49-F238E27FC236}">
                <a16:creationId xmlns:a16="http://schemas.microsoft.com/office/drawing/2014/main" id="{EA40D3C0-055A-C444-6BDA-1B4AA3A3FAA4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D8CFFF66-7446-27AB-A9C6-ABB463D4B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Grafik 18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264851AA-9964-BD0D-E717-6BE64B6DB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Grafik 19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3A02470A-315D-419C-C9B6-B475FADDC0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Grafik 20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3AC6D860-5CDD-0739-319E-5E21D2FEC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Grafik 21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8CD82063-CFFF-94A0-9029-79502DE36A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25E670-D67F-B790-24EB-853149D405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F808F88-85EB-55A1-6B6E-CAF393A045E0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4689695" y="2408222"/>
            <a:ext cx="1984705" cy="900008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hlinkClick r:id="rId3" action="ppaction://hlinksldjump"/>
            <a:extLst>
              <a:ext uri="{FF2B5EF4-FFF2-40B4-BE49-F238E27FC236}">
                <a16:creationId xmlns:a16="http://schemas.microsoft.com/office/drawing/2014/main" id="{DAEE1200-749F-31C4-DA54-109FF00264D5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836127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8AA92A87-C205-CFDB-313E-18F7E610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439" y="3893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B32604B-6CF4-D288-F58C-A40EDA3A05BC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3D35BBC-5B63-91CE-A508-767234E73F2E}"/>
              </a:ext>
            </a:extLst>
          </p:cNvPr>
          <p:cNvGrpSpPr/>
          <p:nvPr/>
        </p:nvGrpSpPr>
        <p:grpSpPr>
          <a:xfrm>
            <a:off x="6674400" y="1388912"/>
            <a:ext cx="4505164" cy="3826223"/>
            <a:chOff x="6181100" y="1388912"/>
            <a:chExt cx="4505164" cy="3826223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1160E7D3-15D6-AFF7-2E9E-666F8DCFAF21}"/>
                </a:ext>
              </a:extLst>
            </p:cNvPr>
            <p:cNvSpPr/>
            <p:nvPr/>
          </p:nvSpPr>
          <p:spPr>
            <a:xfrm>
              <a:off x="6181100" y="1809947"/>
              <a:ext cx="4085006" cy="3405188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r>
                <a:rPr lang="de-DE" sz="32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Water contact</a:t>
              </a:r>
            </a:p>
            <a:p>
              <a:endParaRPr lang="de-DE" b="1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  <a:p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In case the unit is submerged for more than 2 sec., the unit is activated automatically and starts transmitting</a:t>
              </a:r>
            </a:p>
            <a:p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Iridium and AIS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7FC95E06-01E4-FABB-71E7-A3C02FDA0338}"/>
                </a:ext>
              </a:extLst>
            </p:cNvPr>
            <p:cNvGrpSpPr/>
            <p:nvPr/>
          </p:nvGrpSpPr>
          <p:grpSpPr>
            <a:xfrm>
              <a:off x="9844195" y="1388912"/>
              <a:ext cx="842069" cy="842069"/>
              <a:chOff x="7151244" y="782425"/>
              <a:chExt cx="842069" cy="842069"/>
            </a:xfrm>
          </p:grpSpPr>
          <p:sp>
            <p:nvSpPr>
              <p:cNvPr id="5" name="Flussdiagramm: Verbinder 4">
                <a:extLst>
                  <a:ext uri="{FF2B5EF4-FFF2-40B4-BE49-F238E27FC236}">
                    <a16:creationId xmlns:a16="http://schemas.microsoft.com/office/drawing/2014/main" id="{655F1A39-A047-77EF-D1E5-856D1EBDC0D5}"/>
                  </a:ext>
                </a:extLst>
              </p:cNvPr>
              <p:cNvSpPr/>
              <p:nvPr/>
            </p:nvSpPr>
            <p:spPr>
              <a:xfrm>
                <a:off x="7151244" y="782425"/>
                <a:ext cx="842069" cy="842069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Kreuz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46BFD17-2287-D58C-315F-11B283B3D83C}"/>
                  </a:ext>
                </a:extLst>
              </p:cNvPr>
              <p:cNvSpPr/>
              <p:nvPr/>
            </p:nvSpPr>
            <p:spPr>
              <a:xfrm rot="2700000">
                <a:off x="7236410" y="897735"/>
                <a:ext cx="671735" cy="608363"/>
              </a:xfrm>
              <a:prstGeom prst="plus">
                <a:avLst>
                  <a:gd name="adj" fmla="val 353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" name="Bogen 16">
            <a:extLst>
              <a:ext uri="{FF2B5EF4-FFF2-40B4-BE49-F238E27FC236}">
                <a16:creationId xmlns:a16="http://schemas.microsoft.com/office/drawing/2014/main" id="{EA40D3C0-055A-C444-6BDA-1B4AA3A3FAA4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D8CFFF66-7446-27AB-A9C6-ABB463D4B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Grafik 18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264851AA-9964-BD0D-E717-6BE64B6DB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Grafik 19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3A02470A-315D-419C-C9B6-B475FADDC0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Grafik 20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3AC6D860-5CDD-0739-319E-5E21D2FEC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Grafik 21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8CD82063-CFFF-94A0-9029-79502DE36A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546821-BD5E-C8FD-BB20-E1E6FA8995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F808F88-85EB-55A1-6B6E-CAF393A045E0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499572" y="3512541"/>
            <a:ext cx="2174828" cy="2830152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hlinkClick r:id="rId3" action="ppaction://hlinksldjump"/>
            <a:extLst>
              <a:ext uri="{FF2B5EF4-FFF2-40B4-BE49-F238E27FC236}">
                <a16:creationId xmlns:a16="http://schemas.microsoft.com/office/drawing/2014/main" id="{EB678270-F178-1BED-4F1A-E00C101B4DB3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56607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8AA92A87-C205-CFDB-313E-18F7E610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439" y="3893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B32604B-6CF4-D288-F58C-A40EDA3A05BC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3D35BBC-5B63-91CE-A508-767234E73F2E}"/>
              </a:ext>
            </a:extLst>
          </p:cNvPr>
          <p:cNvGrpSpPr/>
          <p:nvPr/>
        </p:nvGrpSpPr>
        <p:grpSpPr>
          <a:xfrm>
            <a:off x="6480699" y="838499"/>
            <a:ext cx="4698865" cy="5372606"/>
            <a:chOff x="5987399" y="1388912"/>
            <a:chExt cx="4698865" cy="5372606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1160E7D3-15D6-AFF7-2E9E-666F8DCFAF21}"/>
                </a:ext>
              </a:extLst>
            </p:cNvPr>
            <p:cNvSpPr/>
            <p:nvPr/>
          </p:nvSpPr>
          <p:spPr>
            <a:xfrm>
              <a:off x="5987399" y="1809947"/>
              <a:ext cx="4278707" cy="4951571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 anchorCtr="0">
              <a:spAutoFit/>
            </a:bodyPr>
            <a:lstStyle/>
            <a:p>
              <a:r>
                <a:rPr lang="de-DE" sz="32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Status LEDs</a:t>
              </a:r>
            </a:p>
            <a:p>
              <a:endParaRPr lang="de-DE" b="1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  <a:p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In case of emergency activation a bright white LED will flash as well as a green LED for DSC activity. Additional there is an infrared </a:t>
              </a:r>
              <a:b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</a:b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LED which can </a:t>
              </a:r>
              <a:b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</a:b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be detected </a:t>
              </a:r>
              <a:b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</a:b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from planes </a:t>
              </a:r>
              <a:b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</a:b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and helicopters.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7FC95E06-01E4-FABB-71E7-A3C02FDA0338}"/>
                </a:ext>
              </a:extLst>
            </p:cNvPr>
            <p:cNvGrpSpPr/>
            <p:nvPr/>
          </p:nvGrpSpPr>
          <p:grpSpPr>
            <a:xfrm>
              <a:off x="9844195" y="1388912"/>
              <a:ext cx="842069" cy="842069"/>
              <a:chOff x="7151244" y="782425"/>
              <a:chExt cx="842069" cy="842069"/>
            </a:xfrm>
          </p:grpSpPr>
          <p:sp>
            <p:nvSpPr>
              <p:cNvPr id="5" name="Flussdiagramm: Verbinder 4">
                <a:extLst>
                  <a:ext uri="{FF2B5EF4-FFF2-40B4-BE49-F238E27FC236}">
                    <a16:creationId xmlns:a16="http://schemas.microsoft.com/office/drawing/2014/main" id="{655F1A39-A047-77EF-D1E5-856D1EBDC0D5}"/>
                  </a:ext>
                </a:extLst>
              </p:cNvPr>
              <p:cNvSpPr/>
              <p:nvPr/>
            </p:nvSpPr>
            <p:spPr>
              <a:xfrm>
                <a:off x="7151244" y="782425"/>
                <a:ext cx="842069" cy="842069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Kreuz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46BFD17-2287-D58C-315F-11B283B3D83C}"/>
                  </a:ext>
                </a:extLst>
              </p:cNvPr>
              <p:cNvSpPr/>
              <p:nvPr/>
            </p:nvSpPr>
            <p:spPr>
              <a:xfrm rot="2700000">
                <a:off x="7236410" y="897735"/>
                <a:ext cx="671735" cy="608363"/>
              </a:xfrm>
              <a:prstGeom prst="plus">
                <a:avLst>
                  <a:gd name="adj" fmla="val 353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" name="Bogen 16">
            <a:extLst>
              <a:ext uri="{FF2B5EF4-FFF2-40B4-BE49-F238E27FC236}">
                <a16:creationId xmlns:a16="http://schemas.microsoft.com/office/drawing/2014/main" id="{EA40D3C0-055A-C444-6BDA-1B4AA3A3FAA4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D8CFFF66-7446-27AB-A9C6-ABB463D4B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Grafik 18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264851AA-9964-BD0D-E717-6BE64B6DB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Grafik 19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3A02470A-315D-419C-C9B6-B475FADDC0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Grafik 20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3AC6D860-5CDD-0739-319E-5E21D2FEC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Grafik 21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8CD82063-CFFF-94A0-9029-79502DE36A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546821-BD5E-C8FD-BB20-E1E6FA8995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F808F88-85EB-55A1-6B6E-CAF393A045E0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5273336" y="3735320"/>
            <a:ext cx="1207363" cy="1067499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fik 15" descr="Ein Bild, das Screenshot, Text, gelb enthält.&#10;&#10;Automatisch generierte Beschreibung">
            <a:extLst>
              <a:ext uri="{FF2B5EF4-FFF2-40B4-BE49-F238E27FC236}">
                <a16:creationId xmlns:a16="http://schemas.microsoft.com/office/drawing/2014/main" id="{3522AE7D-6A7F-8F60-D7E2-24D02079215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13550" b="15159"/>
          <a:stretch/>
        </p:blipFill>
        <p:spPr>
          <a:xfrm>
            <a:off x="9196910" y="4315136"/>
            <a:ext cx="1412149" cy="1497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feld 22">
            <a:hlinkClick r:id="rId3" action="ppaction://hlinksldjump"/>
            <a:extLst>
              <a:ext uri="{FF2B5EF4-FFF2-40B4-BE49-F238E27FC236}">
                <a16:creationId xmlns:a16="http://schemas.microsoft.com/office/drawing/2014/main" id="{6B143F0B-09F4-87F2-0CD6-52A7690421EF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92962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8AA92A87-C205-CFDB-313E-18F7E610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439" y="3893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B32604B-6CF4-D288-F58C-A40EDA3A05BC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3D35BBC-5B63-91CE-A508-767234E73F2E}"/>
              </a:ext>
            </a:extLst>
          </p:cNvPr>
          <p:cNvGrpSpPr/>
          <p:nvPr/>
        </p:nvGrpSpPr>
        <p:grpSpPr>
          <a:xfrm>
            <a:off x="6480699" y="838499"/>
            <a:ext cx="4698865" cy="4234845"/>
            <a:chOff x="5987399" y="1388912"/>
            <a:chExt cx="4698865" cy="4234845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1160E7D3-15D6-AFF7-2E9E-666F8DCFAF21}"/>
                </a:ext>
              </a:extLst>
            </p:cNvPr>
            <p:cNvSpPr/>
            <p:nvPr/>
          </p:nvSpPr>
          <p:spPr>
            <a:xfrm>
              <a:off x="5987399" y="1809947"/>
              <a:ext cx="4278707" cy="3813810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 anchorCtr="0">
              <a:spAutoFit/>
            </a:bodyPr>
            <a:lstStyle/>
            <a:p>
              <a:r>
                <a:rPr lang="de-DE" sz="32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Status LEDs</a:t>
              </a:r>
            </a:p>
            <a:p>
              <a:endParaRPr lang="de-DE" b="1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  <a:p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These LEDs inform about established Iridium con-nection, about established GPS </a:t>
              </a:r>
              <a:b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</a:b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position and </a:t>
              </a:r>
              <a:b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</a:b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TEST mode.</a:t>
              </a:r>
            </a:p>
            <a:p>
              <a:endParaRPr lang="de-DE" sz="2400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7FC95E06-01E4-FABB-71E7-A3C02FDA0338}"/>
                </a:ext>
              </a:extLst>
            </p:cNvPr>
            <p:cNvGrpSpPr/>
            <p:nvPr/>
          </p:nvGrpSpPr>
          <p:grpSpPr>
            <a:xfrm>
              <a:off x="9844195" y="1388912"/>
              <a:ext cx="842069" cy="842069"/>
              <a:chOff x="7151244" y="782425"/>
              <a:chExt cx="842069" cy="842069"/>
            </a:xfrm>
          </p:grpSpPr>
          <p:sp>
            <p:nvSpPr>
              <p:cNvPr id="5" name="Flussdiagramm: Verbinder 4">
                <a:extLst>
                  <a:ext uri="{FF2B5EF4-FFF2-40B4-BE49-F238E27FC236}">
                    <a16:creationId xmlns:a16="http://schemas.microsoft.com/office/drawing/2014/main" id="{655F1A39-A047-77EF-D1E5-856D1EBDC0D5}"/>
                  </a:ext>
                </a:extLst>
              </p:cNvPr>
              <p:cNvSpPr/>
              <p:nvPr/>
            </p:nvSpPr>
            <p:spPr>
              <a:xfrm>
                <a:off x="7151244" y="782425"/>
                <a:ext cx="842069" cy="842069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Kreuz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46BFD17-2287-D58C-315F-11B283B3D83C}"/>
                  </a:ext>
                </a:extLst>
              </p:cNvPr>
              <p:cNvSpPr/>
              <p:nvPr/>
            </p:nvSpPr>
            <p:spPr>
              <a:xfrm rot="2700000">
                <a:off x="7236410" y="897735"/>
                <a:ext cx="671735" cy="608363"/>
              </a:xfrm>
              <a:prstGeom prst="plus">
                <a:avLst>
                  <a:gd name="adj" fmla="val 353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" name="Bogen 16">
            <a:extLst>
              <a:ext uri="{FF2B5EF4-FFF2-40B4-BE49-F238E27FC236}">
                <a16:creationId xmlns:a16="http://schemas.microsoft.com/office/drawing/2014/main" id="{EA40D3C0-055A-C444-6BDA-1B4AA3A3FAA4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D8CFFF66-7446-27AB-A9C6-ABB463D4B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Grafik 18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264851AA-9964-BD0D-E717-6BE64B6DB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Grafik 19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3A02470A-315D-419C-C9B6-B475FADDC0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Grafik 20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3AC6D860-5CDD-0739-319E-5E21D2FEC43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Grafik 21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8CD82063-CFFF-94A0-9029-79502DE36A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546821-BD5E-C8FD-BB20-E1E6FA89951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5F808F88-85EB-55A1-6B6E-CAF393A045E0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5353235" y="3166439"/>
            <a:ext cx="1127464" cy="2156697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3522AE7D-6A7F-8F60-D7E2-24D0207921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" b="2459"/>
          <a:stretch/>
        </p:blipFill>
        <p:spPr>
          <a:xfrm>
            <a:off x="9196910" y="3166439"/>
            <a:ext cx="1412149" cy="1497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feld 11">
            <a:hlinkClick r:id="rId3" action="ppaction://hlinksldjump"/>
            <a:extLst>
              <a:ext uri="{FF2B5EF4-FFF2-40B4-BE49-F238E27FC236}">
                <a16:creationId xmlns:a16="http://schemas.microsoft.com/office/drawing/2014/main" id="{7D4720F1-6C69-A9BC-3915-FA1FC4022514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0484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D0454384-4055-C225-4A43-D897D6199A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872"/>
            <a:ext cx="12220991" cy="6874308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0C686EB4-05D4-5F9A-2202-0DED609098EF}"/>
              </a:ext>
            </a:extLst>
          </p:cNvPr>
          <p:cNvSpPr/>
          <p:nvPr/>
        </p:nvSpPr>
        <p:spPr>
          <a:xfrm>
            <a:off x="-18200" y="-48375"/>
            <a:ext cx="12211328" cy="686887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Bogen 3">
            <a:extLst>
              <a:ext uri="{FF2B5EF4-FFF2-40B4-BE49-F238E27FC236}">
                <a16:creationId xmlns:a16="http://schemas.microsoft.com/office/drawing/2014/main" id="{EE7E8565-4DBD-A344-D215-AFF47C874E7D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ins Meer geworfener Rettungsring/Rettungsboje mit aufspritzendem Wasser">
            <a:hlinkClick r:id="rId3" action="ppaction://hlinksldjump"/>
            <a:extLst>
              <a:ext uri="{FF2B5EF4-FFF2-40B4-BE49-F238E27FC236}">
                <a16:creationId xmlns:a16="http://schemas.microsoft.com/office/drawing/2014/main" id="{B6CCD4C0-5536-3E4E-F115-22E2CCAE90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Grafik 11" descr="Luftbild eines Containerschiffs">
            <a:hlinkClick r:id="rId5" action="ppaction://hlinksldjump"/>
            <a:extLst>
              <a:ext uri="{FF2B5EF4-FFF2-40B4-BE49-F238E27FC236}">
                <a16:creationId xmlns:a16="http://schemas.microsoft.com/office/drawing/2014/main" id="{18904DAB-AEBF-D97B-C755-7A85DD3D6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Grafik 12" descr="Ein Bild, das Text, Karte, Atlas enthält.&#10;&#10;Automatisch generierte Beschreibung">
            <a:hlinkClick r:id="rId7" action="ppaction://hlinksldjump"/>
            <a:extLst>
              <a:ext uri="{FF2B5EF4-FFF2-40B4-BE49-F238E27FC236}">
                <a16:creationId xmlns:a16="http://schemas.microsoft.com/office/drawing/2014/main" id="{F62CA1E8-BBEC-B3FE-36F2-3BECFA76C9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Grafik 13" descr="Ein Bild, das draußen, Boot, Schiff, Gebäude enthält.&#10;&#10;Automatisch generierte Beschreibung">
            <a:hlinkClick r:id="rId9" action="ppaction://hlinksldjump"/>
            <a:extLst>
              <a:ext uri="{FF2B5EF4-FFF2-40B4-BE49-F238E27FC236}">
                <a16:creationId xmlns:a16="http://schemas.microsoft.com/office/drawing/2014/main" id="{497DFAF4-8D25-06FD-5A81-A940B9D4DA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Grafik 14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35F9A0E8-47C9-A91C-0F75-D2FAB76BA1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DC52770-B79A-FE20-DB3C-9548AE10362E}"/>
              </a:ext>
            </a:extLst>
          </p:cNvPr>
          <p:cNvSpPr txBox="1"/>
          <p:nvPr/>
        </p:nvSpPr>
        <p:spPr>
          <a:xfrm>
            <a:off x="2390766" y="1632932"/>
            <a:ext cx="87853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Iridium GMDSS „Localized At-Sea Rescue System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First handheld PLB/LASRS with iridium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AIS + iridium combination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US Satellite network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de-DE" sz="2400" b="1">
                <a:solidFill>
                  <a:schemeClr val="bg1"/>
                </a:solidFill>
                <a:latin typeface="Frutiger Linotype" panose="020B0604030504040204" pitchFamily="34" charset="0"/>
              </a:rPr>
              <a:t>SOLAS approved (AIS)</a:t>
            </a:r>
            <a:endParaRPr lang="de-DE" sz="160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02B0366-ED02-2604-B5DE-5D96BDDC36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5728" y="4486724"/>
            <a:ext cx="1008000" cy="1008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18DE1BDA-AF5D-DB6F-16C9-6DB4A884E9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7086" y="4491307"/>
            <a:ext cx="1008000" cy="10080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66D3431-DFB0-2D99-5252-050F3A3423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601" y="4491307"/>
            <a:ext cx="1008000" cy="1008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4D3C55E1-4833-440E-5328-53C3548456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7895" y="4495113"/>
            <a:ext cx="1008984" cy="100799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141D61A-9A8B-AFDA-F830-69F44AAE30B2}"/>
              </a:ext>
            </a:extLst>
          </p:cNvPr>
          <p:cNvSpPr txBox="1"/>
          <p:nvPr/>
        </p:nvSpPr>
        <p:spPr>
          <a:xfrm>
            <a:off x="1391994" y="0"/>
            <a:ext cx="107901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8000" b="1">
                <a:solidFill>
                  <a:schemeClr val="bg1"/>
                </a:solidFill>
                <a:latin typeface="Frutiger Linotype" panose="020B0604030504040204" pitchFamily="34" charset="0"/>
              </a:rPr>
              <a:t>   </a:t>
            </a:r>
            <a:r>
              <a:rPr lang="de-DE" sz="4000" b="1">
                <a:solidFill>
                  <a:schemeClr val="bg1"/>
                </a:solidFill>
                <a:latin typeface="Frutiger Linotype" panose="020B0604030504040204" pitchFamily="34" charset="0"/>
              </a:rPr>
              <a:t>easyRESCUE-SAT-SART</a:t>
            </a:r>
            <a:r>
              <a:rPr lang="de-DE" sz="3200" b="1">
                <a:solidFill>
                  <a:schemeClr val="bg1"/>
                </a:solidFill>
                <a:latin typeface="Frutiger Linotype" panose="020B0604030504040204" pitchFamily="34" charset="0"/>
              </a:rPr>
              <a:t> </a:t>
            </a:r>
            <a:r>
              <a:rPr lang="de-DE" sz="8000" b="1">
                <a:solidFill>
                  <a:schemeClr val="bg1"/>
                </a:solidFill>
                <a:latin typeface="Frutiger Linotype" panose="020B0604030504040204" pitchFamily="34" charset="0"/>
              </a:rPr>
              <a:t>| SAFETY</a:t>
            </a:r>
          </a:p>
        </p:txBody>
      </p:sp>
      <p:pic>
        <p:nvPicPr>
          <p:cNvPr id="19" name="Grafik 18">
            <a:hlinkClick r:id="rId16" action="ppaction://hlinksldjump"/>
            <a:extLst>
              <a:ext uri="{FF2B5EF4-FFF2-40B4-BE49-F238E27FC236}">
                <a16:creationId xmlns:a16="http://schemas.microsoft.com/office/drawing/2014/main" id="{DF52E3A8-1B27-3FC1-CE88-CA0D2E1CBE5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r="655" b="22735"/>
          <a:stretch/>
        </p:blipFill>
        <p:spPr>
          <a:xfrm rot="17525906">
            <a:off x="7597640" y="2339115"/>
            <a:ext cx="4558654" cy="217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71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BF90B8E9-85C8-7524-6DA6-758150FA98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-12032"/>
            <a:ext cx="12192000" cy="685800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D873427A-FDF4-8899-7F10-56D558EED17D}"/>
              </a:ext>
            </a:extLst>
          </p:cNvPr>
          <p:cNvSpPr/>
          <p:nvPr/>
        </p:nvSpPr>
        <p:spPr>
          <a:xfrm>
            <a:off x="0" y="-101105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BD4827-0316-246A-1982-74BBF3D539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4" y="3724382"/>
            <a:ext cx="920774" cy="8854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F66F15C-FC88-5FDE-4BDE-F0993E0CC0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563" y="1738595"/>
            <a:ext cx="920774" cy="8854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710FC4-06B4-00C6-789A-A1B359240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61" y="3818225"/>
            <a:ext cx="920774" cy="8854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51ECC3A-F82F-62B9-2CA0-CB8444687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4" y="5629670"/>
            <a:ext cx="920774" cy="8854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F21453-5A5A-48B2-D21D-F747F2BB5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686" y="5629670"/>
            <a:ext cx="920774" cy="88543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91C1B76-859E-1CDE-B62D-3C2600AB6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686" y="3724382"/>
            <a:ext cx="920774" cy="88543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646232-F145-5D15-879C-5FFC8BE09A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686" y="1738595"/>
            <a:ext cx="920774" cy="8854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77CEEB5-51E2-0E27-0D74-B38A9FCDC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60" y="1937546"/>
            <a:ext cx="920774" cy="88543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31D8BC1-730C-7DC5-6C4F-406F82774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59" y="5617076"/>
            <a:ext cx="920774" cy="885430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1EBA092-4490-8C32-E580-BE64838D8D9C}"/>
              </a:ext>
            </a:extLst>
          </p:cNvPr>
          <p:cNvCxnSpPr>
            <a:cxnSpLocks/>
            <a:stCxn id="3" idx="1"/>
            <a:endCxn id="5" idx="3"/>
          </p:cNvCxnSpPr>
          <p:nvPr/>
        </p:nvCxnSpPr>
        <p:spPr>
          <a:xfrm flipH="1">
            <a:off x="4773534" y="4167097"/>
            <a:ext cx="1938689" cy="93842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9AB54F3B-54BE-4C9C-A4EB-907A4A02F7EA}"/>
              </a:ext>
            </a:extLst>
          </p:cNvPr>
          <p:cNvCxnSpPr>
            <a:cxnSpLocks/>
            <a:stCxn id="3" idx="0"/>
            <a:endCxn id="4" idx="2"/>
          </p:cNvCxnSpPr>
          <p:nvPr/>
        </p:nvCxnSpPr>
        <p:spPr>
          <a:xfrm flipH="1" flipV="1">
            <a:off x="7096951" y="2624025"/>
            <a:ext cx="75660" cy="1100359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580D31DB-5F09-FE3E-F610-643801BE3F68}"/>
              </a:ext>
            </a:extLst>
          </p:cNvPr>
          <p:cNvCxnSpPr>
            <a:cxnSpLocks/>
            <a:stCxn id="6" idx="0"/>
            <a:endCxn id="3" idx="2"/>
          </p:cNvCxnSpPr>
          <p:nvPr/>
        </p:nvCxnSpPr>
        <p:spPr>
          <a:xfrm flipV="1">
            <a:off x="7172611" y="4609812"/>
            <a:ext cx="0" cy="101986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A28740A2-D6C2-57D2-B83E-0835C6D761F9}"/>
              </a:ext>
            </a:extLst>
          </p:cNvPr>
          <p:cNvCxnSpPr>
            <a:cxnSpLocks/>
            <a:stCxn id="8" idx="1"/>
            <a:endCxn id="3" idx="3"/>
          </p:cNvCxnSpPr>
          <p:nvPr/>
        </p:nvCxnSpPr>
        <p:spPr>
          <a:xfrm flipH="1">
            <a:off x="7632997" y="4167097"/>
            <a:ext cx="1938689" cy="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>
            <a:extLst>
              <a:ext uri="{FF2B5EF4-FFF2-40B4-BE49-F238E27FC236}">
                <a16:creationId xmlns:a16="http://schemas.microsoft.com/office/drawing/2014/main" id="{69FC40E7-6BD2-1991-431A-8B4C7038D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4" y="32258"/>
            <a:ext cx="920774" cy="88543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138F920-B6BD-7CBC-E11C-3F5E3C46A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46" y="32258"/>
            <a:ext cx="920774" cy="88543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14972BA-6901-1270-3050-A9DB51C0E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20" y="21086"/>
            <a:ext cx="920774" cy="885430"/>
          </a:xfrm>
          <a:prstGeom prst="rect">
            <a:avLst/>
          </a:prstGeom>
        </p:spPr>
      </p:pic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BA1A3324-CE75-A400-3B9A-3BBD3FDA5BEB}"/>
              </a:ext>
            </a:extLst>
          </p:cNvPr>
          <p:cNvCxnSpPr>
            <a:cxnSpLocks/>
            <a:stCxn id="5" idx="0"/>
            <a:endCxn id="13" idx="2"/>
          </p:cNvCxnSpPr>
          <p:nvPr/>
        </p:nvCxnSpPr>
        <p:spPr>
          <a:xfrm flipH="1" flipV="1">
            <a:off x="4313148" y="2822976"/>
            <a:ext cx="1" cy="995249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D73847C7-D751-1DF5-01CB-06B38561B7CB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 flipH="1" flipV="1">
            <a:off x="10032074" y="2624025"/>
            <a:ext cx="1" cy="1100359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50F8033B-F5D3-8DC4-CF53-6931F96D03AF}"/>
              </a:ext>
            </a:extLst>
          </p:cNvPr>
          <p:cNvCxnSpPr>
            <a:cxnSpLocks/>
            <a:stCxn id="4" idx="0"/>
            <a:endCxn id="27" idx="2"/>
          </p:cNvCxnSpPr>
          <p:nvPr/>
        </p:nvCxnSpPr>
        <p:spPr>
          <a:xfrm flipV="1">
            <a:off x="7096951" y="917689"/>
            <a:ext cx="75660" cy="820907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34D40C9A-18FA-E9C3-D486-AC54B6C4D878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4313147" y="924407"/>
            <a:ext cx="75660" cy="1013141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B18671C-7D35-DDB5-40ED-9E4B1F28CE2E}"/>
              </a:ext>
            </a:extLst>
          </p:cNvPr>
          <p:cNvCxnSpPr>
            <a:cxnSpLocks/>
            <a:stCxn id="9" idx="0"/>
            <a:endCxn id="28" idx="2"/>
          </p:cNvCxnSpPr>
          <p:nvPr/>
        </p:nvCxnSpPr>
        <p:spPr>
          <a:xfrm flipV="1">
            <a:off x="10032073" y="917689"/>
            <a:ext cx="75660" cy="820907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75D6C502-76F3-0D95-BFD6-16AF82BDEC2F}"/>
              </a:ext>
            </a:extLst>
          </p:cNvPr>
          <p:cNvCxnSpPr>
            <a:cxnSpLocks/>
            <a:stCxn id="14" idx="0"/>
            <a:endCxn id="5" idx="2"/>
          </p:cNvCxnSpPr>
          <p:nvPr/>
        </p:nvCxnSpPr>
        <p:spPr>
          <a:xfrm flipV="1">
            <a:off x="4313146" y="4703653"/>
            <a:ext cx="2" cy="913423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C9B56609-2FE5-CBED-2868-120B7AC03289}"/>
              </a:ext>
            </a:extLst>
          </p:cNvPr>
          <p:cNvCxnSpPr>
            <a:cxnSpLocks/>
            <a:stCxn id="4" idx="1"/>
            <a:endCxn id="13" idx="3"/>
          </p:cNvCxnSpPr>
          <p:nvPr/>
        </p:nvCxnSpPr>
        <p:spPr>
          <a:xfrm flipH="1">
            <a:off x="4773534" y="2181310"/>
            <a:ext cx="1863029" cy="198953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36786E0E-5E40-E330-769B-6DF80E3F1E1C}"/>
              </a:ext>
            </a:extLst>
          </p:cNvPr>
          <p:cNvCxnSpPr>
            <a:cxnSpLocks/>
            <a:stCxn id="9" idx="1"/>
            <a:endCxn id="4" idx="3"/>
          </p:cNvCxnSpPr>
          <p:nvPr/>
        </p:nvCxnSpPr>
        <p:spPr>
          <a:xfrm flipH="1">
            <a:off x="7557338" y="2181310"/>
            <a:ext cx="2014348" cy="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CAB10AC4-F687-B351-2CC2-CF2DC79DE521}"/>
              </a:ext>
            </a:extLst>
          </p:cNvPr>
          <p:cNvCxnSpPr>
            <a:cxnSpLocks/>
            <a:stCxn id="7" idx="0"/>
            <a:endCxn id="8" idx="2"/>
          </p:cNvCxnSpPr>
          <p:nvPr/>
        </p:nvCxnSpPr>
        <p:spPr>
          <a:xfrm flipV="1">
            <a:off x="10032074" y="4609812"/>
            <a:ext cx="1" cy="101986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9B7F8D8B-F34F-EE39-2938-4918E51AC928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10492460" y="4167098"/>
            <a:ext cx="2356481" cy="46921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0D4B5DCE-9E5F-722A-A0B6-A0857686E80F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772761" y="4260940"/>
            <a:ext cx="1080000" cy="56394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06A0320C-5D5F-1E8F-0703-27E15A95D0DD}"/>
              </a:ext>
            </a:extLst>
          </p:cNvPr>
          <p:cNvCxnSpPr>
            <a:cxnSpLocks/>
            <a:stCxn id="28" idx="1"/>
            <a:endCxn id="27" idx="3"/>
          </p:cNvCxnSpPr>
          <p:nvPr/>
        </p:nvCxnSpPr>
        <p:spPr>
          <a:xfrm flipH="1">
            <a:off x="7632998" y="474973"/>
            <a:ext cx="2014348" cy="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DC4A4D8D-4566-DB6B-6A60-389D4EF4CD34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2719137" y="2380261"/>
            <a:ext cx="1133623" cy="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3A10BBC9-A0BC-CD55-7D80-0CF9BD8F3D9A}"/>
              </a:ext>
            </a:extLst>
          </p:cNvPr>
          <p:cNvCxnSpPr>
            <a:cxnSpLocks/>
            <a:endCxn id="28" idx="3"/>
          </p:cNvCxnSpPr>
          <p:nvPr/>
        </p:nvCxnSpPr>
        <p:spPr>
          <a:xfrm flipH="1">
            <a:off x="10568120" y="474973"/>
            <a:ext cx="1738018" cy="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316517B2-8196-4E75-6307-A3C264143D93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10492460" y="2181310"/>
            <a:ext cx="1813679" cy="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4FF1F19C-97ED-52F6-0CE3-BAD28DFC2638}"/>
              </a:ext>
            </a:extLst>
          </p:cNvPr>
          <p:cNvCxnSpPr>
            <a:cxnSpLocks/>
            <a:stCxn id="27" idx="1"/>
            <a:endCxn id="29" idx="3"/>
          </p:cNvCxnSpPr>
          <p:nvPr/>
        </p:nvCxnSpPr>
        <p:spPr>
          <a:xfrm flipH="1" flipV="1">
            <a:off x="4849194" y="463801"/>
            <a:ext cx="1863029" cy="11173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043FA106-DAF8-A44B-E3FA-D4AF196FCDAF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>
            <a:off x="7632999" y="6072385"/>
            <a:ext cx="1938688" cy="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C504AAF0-E8F3-1740-5F02-FF546687B1BC}"/>
              </a:ext>
            </a:extLst>
          </p:cNvPr>
          <p:cNvCxnSpPr>
            <a:cxnSpLocks/>
            <a:stCxn id="6" idx="1"/>
            <a:endCxn id="14" idx="3"/>
          </p:cNvCxnSpPr>
          <p:nvPr/>
        </p:nvCxnSpPr>
        <p:spPr>
          <a:xfrm flipH="1" flipV="1">
            <a:off x="4773533" y="6059791"/>
            <a:ext cx="1938690" cy="12595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3EB2A532-AD95-7BB5-F44E-CD2A7E442074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2719137" y="393326"/>
            <a:ext cx="1209283" cy="70475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Kreis Satellit">
            <a:extLst>
              <a:ext uri="{FF2B5EF4-FFF2-40B4-BE49-F238E27FC236}">
                <a16:creationId xmlns:a16="http://schemas.microsoft.com/office/drawing/2014/main" id="{712F34E1-3393-672A-1762-E2D66B2D880A}"/>
              </a:ext>
            </a:extLst>
          </p:cNvPr>
          <p:cNvSpPr/>
          <p:nvPr/>
        </p:nvSpPr>
        <p:spPr>
          <a:xfrm>
            <a:off x="3655026" y="3589110"/>
            <a:ext cx="1310900" cy="1310900"/>
          </a:xfrm>
          <a:prstGeom prst="ellipse">
            <a:avLst/>
          </a:prstGeom>
          <a:solidFill>
            <a:schemeClr val="bg1">
              <a:alpha val="0"/>
            </a:schemeClr>
          </a:solidFill>
          <a:ln w="571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/>
          </a:p>
        </p:txBody>
      </p:sp>
      <p:cxnSp>
        <p:nvCxnSpPr>
          <p:cNvPr id="91" name="Linie Alert">
            <a:extLst>
              <a:ext uri="{FF2B5EF4-FFF2-40B4-BE49-F238E27FC236}">
                <a16:creationId xmlns:a16="http://schemas.microsoft.com/office/drawing/2014/main" id="{8FA7191B-0B6E-6C52-1899-71722CB49AEE}"/>
              </a:ext>
            </a:extLst>
          </p:cNvPr>
          <p:cNvCxnSpPr>
            <a:cxnSpLocks/>
            <a:stCxn id="90" idx="7"/>
            <a:endCxn id="92" idx="1"/>
          </p:cNvCxnSpPr>
          <p:nvPr/>
        </p:nvCxnSpPr>
        <p:spPr>
          <a:xfrm flipV="1">
            <a:off x="4773948" y="3243831"/>
            <a:ext cx="1531996" cy="537256"/>
          </a:xfrm>
          <a:prstGeom prst="line">
            <a:avLst/>
          </a:prstGeom>
          <a:ln w="57150" cap="rnd">
            <a:solidFill>
              <a:srgbClr val="FF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Call Out Satellit">
            <a:extLst>
              <a:ext uri="{FF2B5EF4-FFF2-40B4-BE49-F238E27FC236}">
                <a16:creationId xmlns:a16="http://schemas.microsoft.com/office/drawing/2014/main" id="{DA2CAAE2-2FA1-3598-3A6A-BF3431443269}"/>
              </a:ext>
            </a:extLst>
          </p:cNvPr>
          <p:cNvSpPr/>
          <p:nvPr/>
        </p:nvSpPr>
        <p:spPr>
          <a:xfrm>
            <a:off x="6305942" y="1415177"/>
            <a:ext cx="4384918" cy="3657307"/>
          </a:xfrm>
          <a:prstGeom prst="roundRect">
            <a:avLst>
              <a:gd name="adj" fmla="val 8876"/>
            </a:avLst>
          </a:prstGeom>
          <a:solidFill>
            <a:srgbClr val="FFFFFF">
              <a:alpha val="75000"/>
            </a:srgbClr>
          </a:solidFill>
          <a:ln w="57150">
            <a:solidFill>
              <a:srgbClr val="003D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2520" b="1">
                <a:solidFill>
                  <a:srgbClr val="003D8F"/>
                </a:solidFill>
                <a:latin typeface="Frutiger Linotype" panose="020B0604030504040204" pitchFamily="34" charset="0"/>
              </a:rPr>
              <a:t>Iridium® Satellite </a:t>
            </a:r>
            <a:br>
              <a:rPr lang="de-DE" sz="2520" b="1">
                <a:solidFill>
                  <a:srgbClr val="003D8F"/>
                </a:solidFill>
                <a:latin typeface="Frutiger Linotype" panose="020B0604030504040204" pitchFamily="34" charset="0"/>
              </a:rPr>
            </a:br>
            <a:r>
              <a:rPr lang="de-DE" sz="2520" b="1">
                <a:solidFill>
                  <a:srgbClr val="003D8F"/>
                </a:solidFill>
                <a:latin typeface="Frutiger Linotype" panose="020B0604030504040204" pitchFamily="34" charset="0"/>
              </a:rPr>
              <a:t>Network</a:t>
            </a:r>
          </a:p>
          <a:p>
            <a:endParaRPr lang="de-DE" sz="1264">
              <a:solidFill>
                <a:srgbClr val="003D8F"/>
              </a:solidFill>
              <a:latin typeface="Frutiger Linotype" panose="020B0604030504040204" pitchFamily="34" charset="0"/>
            </a:endParaRPr>
          </a:p>
          <a:p>
            <a:r>
              <a:rPr lang="de-DE" sz="2160">
                <a:solidFill>
                  <a:srgbClr val="003D8F"/>
                </a:solidFill>
                <a:latin typeface="Frutiger Linotype" panose="020B0604030504040204" pitchFamily="34" charset="0"/>
              </a:rPr>
              <a:t>Every Iridium satellite is </a:t>
            </a:r>
            <a:r>
              <a:rPr lang="de-DE" sz="2160" b="1">
                <a:solidFill>
                  <a:srgbClr val="003D8F"/>
                </a:solidFill>
                <a:latin typeface="Frutiger Linotype" panose="020B0604030504040204" pitchFamily="34" charset="0"/>
              </a:rPr>
              <a:t>linked to 4 other satellites </a:t>
            </a:r>
            <a:r>
              <a:rPr lang="de-DE" sz="2160">
                <a:solidFill>
                  <a:srgbClr val="003D8F"/>
                </a:solidFill>
                <a:latin typeface="Frutiger Linotype" panose="020B0604030504040204" pitchFamily="34" charset="0"/>
              </a:rPr>
              <a:t>to create a mesh of satellites.</a:t>
            </a:r>
          </a:p>
          <a:p>
            <a:r>
              <a:rPr lang="de-DE" sz="2160">
                <a:solidFill>
                  <a:srgbClr val="003D8F"/>
                </a:solidFill>
                <a:latin typeface="Frutiger Linotype" panose="020B0604030504040204" pitchFamily="34" charset="0"/>
              </a:rPr>
              <a:t>This allows a </a:t>
            </a:r>
            <a:r>
              <a:rPr lang="de-DE" sz="2160" b="1">
                <a:solidFill>
                  <a:srgbClr val="003D8F"/>
                </a:solidFill>
                <a:latin typeface="Frutiger Linotype" panose="020B0604030504040204" pitchFamily="34" charset="0"/>
              </a:rPr>
              <a:t>maximum speed </a:t>
            </a:r>
            <a:r>
              <a:rPr lang="de-DE" sz="2160">
                <a:solidFill>
                  <a:srgbClr val="003D8F"/>
                </a:solidFill>
                <a:latin typeface="Frutiger Linotype" panose="020B0604030504040204" pitchFamily="34" charset="0"/>
              </a:rPr>
              <a:t>of communication to forward the </a:t>
            </a:r>
            <a:r>
              <a:rPr lang="de-DE" sz="2160" b="1">
                <a:solidFill>
                  <a:srgbClr val="003D8F"/>
                </a:solidFill>
                <a:latin typeface="Frutiger Linotype" panose="020B0604030504040204" pitchFamily="34" charset="0"/>
              </a:rPr>
              <a:t>distress call </a:t>
            </a:r>
            <a:r>
              <a:rPr lang="de-DE" sz="2160">
                <a:solidFill>
                  <a:srgbClr val="003D8F"/>
                </a:solidFill>
                <a:latin typeface="Frutiger Linotype" panose="020B0604030504040204" pitchFamily="34" charset="0"/>
              </a:rPr>
              <a:t>asap to the </a:t>
            </a:r>
            <a:r>
              <a:rPr lang="de-DE" sz="2160" b="1">
                <a:solidFill>
                  <a:srgbClr val="003D8F"/>
                </a:solidFill>
                <a:latin typeface="Frutiger Linotype" panose="020B0604030504040204" pitchFamily="34" charset="0"/>
              </a:rPr>
              <a:t>rescue organization. 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A0DE403-5F0C-F932-C689-F1950BD003C6}"/>
              </a:ext>
            </a:extLst>
          </p:cNvPr>
          <p:cNvCxnSpPr>
            <a:cxnSpLocks/>
          </p:cNvCxnSpPr>
          <p:nvPr/>
        </p:nvCxnSpPr>
        <p:spPr>
          <a:xfrm flipH="1">
            <a:off x="2829821" y="5993628"/>
            <a:ext cx="1080000" cy="56394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DE17B702-6AA7-77FD-8397-8937C698BA7E}"/>
              </a:ext>
            </a:extLst>
          </p:cNvPr>
          <p:cNvCxnSpPr>
            <a:cxnSpLocks/>
          </p:cNvCxnSpPr>
          <p:nvPr/>
        </p:nvCxnSpPr>
        <p:spPr>
          <a:xfrm flipH="1">
            <a:off x="10521572" y="6012687"/>
            <a:ext cx="2534140" cy="132325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FF46F8E9-A5C7-2932-C901-85C0C1C60FCA}"/>
              </a:ext>
            </a:extLst>
          </p:cNvPr>
          <p:cNvCxnSpPr>
            <a:cxnSpLocks/>
          </p:cNvCxnSpPr>
          <p:nvPr/>
        </p:nvCxnSpPr>
        <p:spPr>
          <a:xfrm flipV="1">
            <a:off x="7210711" y="6343362"/>
            <a:ext cx="0" cy="101986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2CFCE4DC-9E70-2FBE-43A7-EFDFB0AEC8B0}"/>
              </a:ext>
            </a:extLst>
          </p:cNvPr>
          <p:cNvCxnSpPr>
            <a:cxnSpLocks/>
          </p:cNvCxnSpPr>
          <p:nvPr/>
        </p:nvCxnSpPr>
        <p:spPr>
          <a:xfrm flipV="1">
            <a:off x="4351246" y="6341953"/>
            <a:ext cx="2" cy="913423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9BB7308D-F578-C3A0-520D-4A89E3014BE7}"/>
              </a:ext>
            </a:extLst>
          </p:cNvPr>
          <p:cNvCxnSpPr>
            <a:cxnSpLocks/>
          </p:cNvCxnSpPr>
          <p:nvPr/>
        </p:nvCxnSpPr>
        <p:spPr>
          <a:xfrm flipV="1">
            <a:off x="10070174" y="6343362"/>
            <a:ext cx="1" cy="1019860"/>
          </a:xfrm>
          <a:prstGeom prst="line">
            <a:avLst/>
          </a:prstGeom>
          <a:ln w="76200" cap="rnd">
            <a:solidFill>
              <a:srgbClr val="FFFF00"/>
            </a:solidFill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ogen 16">
            <a:extLst>
              <a:ext uri="{FF2B5EF4-FFF2-40B4-BE49-F238E27FC236}">
                <a16:creationId xmlns:a16="http://schemas.microsoft.com/office/drawing/2014/main" id="{88CC569A-338A-01F7-B205-C548A3A1CDE6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B8BDC198-36CA-1BF8-09F1-40BD598BB6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32" name="Grafik 31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890A76AD-0A07-6E08-3033-93B1BA617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34" name="Grafik 33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6EE21612-09D5-4103-8F6B-0A01C67E07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35" name="Grafik 34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7892A44A-FEA1-A151-31EC-F2525530B02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37" name="Grafik 36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7D7F2A06-ADC6-0A7F-FCB2-2B0F92A663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572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D5E63B6A-E5CA-CA2B-ADC5-A058CC8FA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14471" y="-3893"/>
            <a:ext cx="12163060" cy="684172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2B440F7-BBBF-CE98-A997-1EDDAE4C4B33}"/>
              </a:ext>
            </a:extLst>
          </p:cNvPr>
          <p:cNvSpPr/>
          <p:nvPr/>
        </p:nvSpPr>
        <p:spPr>
          <a:xfrm>
            <a:off x="-14470" y="-92661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C3799996-C7A0-3DB6-CA7E-503E1258D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091" y="1273018"/>
            <a:ext cx="512340" cy="721518"/>
          </a:xfrm>
          <a:prstGeom prst="rect">
            <a:avLst/>
          </a:prstGeom>
        </p:spPr>
      </p:pic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025C7FE0-46C1-D755-FF06-82240E9A2E1A}"/>
              </a:ext>
            </a:extLst>
          </p:cNvPr>
          <p:cNvGrpSpPr/>
          <p:nvPr/>
        </p:nvGrpSpPr>
        <p:grpSpPr>
          <a:xfrm>
            <a:off x="6636563" y="1655922"/>
            <a:ext cx="920774" cy="2439494"/>
            <a:chOff x="6696624" y="1458913"/>
            <a:chExt cx="1023083" cy="2710549"/>
          </a:xfrm>
        </p:grpSpPr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6D34FBF1-63FB-B830-3BF0-FC94C8867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624" y="3185652"/>
              <a:ext cx="1023083" cy="983810"/>
            </a:xfrm>
            <a:prstGeom prst="rect">
              <a:avLst/>
            </a:prstGeom>
          </p:spPr>
        </p:pic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D0103ED8-C3FC-E5BA-7FC1-73D0BE212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624" y="1458913"/>
              <a:ext cx="1023083" cy="983810"/>
            </a:xfrm>
            <a:prstGeom prst="rect">
              <a:avLst/>
            </a:prstGeom>
          </p:spPr>
        </p:pic>
      </p:grp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991C2C7C-8E08-61EB-A943-B831E3F6EFED}"/>
              </a:ext>
            </a:extLst>
          </p:cNvPr>
          <p:cNvCxnSpPr/>
          <p:nvPr/>
        </p:nvCxnSpPr>
        <p:spPr>
          <a:xfrm flipV="1">
            <a:off x="6115794" y="3531870"/>
            <a:ext cx="757448" cy="80287"/>
          </a:xfrm>
          <a:prstGeom prst="line">
            <a:avLst/>
          </a:prstGeom>
          <a:ln w="762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7C3DC7EA-88CF-BE00-65C7-522D498D11F4}"/>
              </a:ext>
            </a:extLst>
          </p:cNvPr>
          <p:cNvCxnSpPr>
            <a:cxnSpLocks/>
          </p:cNvCxnSpPr>
          <p:nvPr/>
        </p:nvCxnSpPr>
        <p:spPr>
          <a:xfrm>
            <a:off x="7096949" y="2277699"/>
            <a:ext cx="0" cy="1030470"/>
          </a:xfrm>
          <a:prstGeom prst="line">
            <a:avLst/>
          </a:prstGeom>
          <a:ln w="762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6F647468-C60A-789B-D712-C0F350ED40F9}"/>
              </a:ext>
            </a:extLst>
          </p:cNvPr>
          <p:cNvCxnSpPr>
            <a:cxnSpLocks/>
          </p:cNvCxnSpPr>
          <p:nvPr/>
        </p:nvCxnSpPr>
        <p:spPr>
          <a:xfrm>
            <a:off x="6270064" y="1691592"/>
            <a:ext cx="648897" cy="302944"/>
          </a:xfrm>
          <a:prstGeom prst="line">
            <a:avLst/>
          </a:prstGeom>
          <a:ln w="7620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ll Out Alert">
            <a:extLst>
              <a:ext uri="{FF2B5EF4-FFF2-40B4-BE49-F238E27FC236}">
                <a16:creationId xmlns:a16="http://schemas.microsoft.com/office/drawing/2014/main" id="{15255D23-A01E-F0DF-C773-C3FEA1B064C2}"/>
              </a:ext>
            </a:extLst>
          </p:cNvPr>
          <p:cNvSpPr/>
          <p:nvPr/>
        </p:nvSpPr>
        <p:spPr>
          <a:xfrm>
            <a:off x="7766017" y="1484472"/>
            <a:ext cx="3545250" cy="4019074"/>
          </a:xfrm>
          <a:prstGeom prst="roundRect">
            <a:avLst>
              <a:gd name="adj" fmla="val 8876"/>
            </a:avLst>
          </a:prstGeom>
          <a:solidFill>
            <a:srgbClr val="FFFFFF">
              <a:alpha val="75000"/>
            </a:srgbClr>
          </a:solidFill>
          <a:ln w="57150">
            <a:solidFill>
              <a:srgbClr val="003D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2520" b="1">
                <a:solidFill>
                  <a:srgbClr val="003D8F"/>
                </a:solidFill>
                <a:latin typeface="Frutiger Linotype" panose="020B0604030504040204" pitchFamily="34" charset="0"/>
              </a:rPr>
              <a:t>Iridium distress call</a:t>
            </a:r>
          </a:p>
          <a:p>
            <a:endParaRPr lang="de-DE" sz="1264">
              <a:solidFill>
                <a:srgbClr val="003D8F"/>
              </a:solidFill>
              <a:latin typeface="Frutiger Linotype" panose="020B0604030504040204" pitchFamily="34" charset="0"/>
            </a:endParaRPr>
          </a:p>
          <a:p>
            <a:r>
              <a:rPr lang="de-DE" sz="2160">
                <a:solidFill>
                  <a:srgbClr val="003D8F"/>
                </a:solidFill>
                <a:latin typeface="Frutiger Linotype" panose="020B0604030504040204" pitchFamily="34" charset="0"/>
              </a:rPr>
              <a:t>The distress signal transmitted from the easyRESCUE SATSART is picked up from the nearest by satellite unit and automatically forwarded into the network to reach the closest ground station.</a:t>
            </a:r>
          </a:p>
        </p:txBody>
      </p:sp>
      <p:sp>
        <p:nvSpPr>
          <p:cNvPr id="8" name="Bogen 7">
            <a:extLst>
              <a:ext uri="{FF2B5EF4-FFF2-40B4-BE49-F238E27FC236}">
                <a16:creationId xmlns:a16="http://schemas.microsoft.com/office/drawing/2014/main" id="{ACD2509C-EA02-6D68-C5DB-57B397E4D473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Ein ins Meer geworfener Rettungsring/Rettungsboje mit aufspritzendem Wasser">
            <a:hlinkClick r:id="rId5" action="ppaction://hlinksldjump"/>
            <a:extLst>
              <a:ext uri="{FF2B5EF4-FFF2-40B4-BE49-F238E27FC236}">
                <a16:creationId xmlns:a16="http://schemas.microsoft.com/office/drawing/2014/main" id="{976562BD-E1D2-880C-5F77-1FFBCDD6FD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0" name="Grafik 9" descr="Luftbild eines Containerschiffs">
            <a:hlinkClick r:id="rId7" action="ppaction://hlinksldjump"/>
            <a:extLst>
              <a:ext uri="{FF2B5EF4-FFF2-40B4-BE49-F238E27FC236}">
                <a16:creationId xmlns:a16="http://schemas.microsoft.com/office/drawing/2014/main" id="{1AE8E8BE-F3D6-63C7-8018-6BCA51BE7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1" name="Grafik 10" descr="Ein Bild, das Text, Karte, Atlas enthält.&#10;&#10;Automatisch generierte Beschreibung">
            <a:hlinkClick r:id="rId9" action="ppaction://hlinksldjump"/>
            <a:extLst>
              <a:ext uri="{FF2B5EF4-FFF2-40B4-BE49-F238E27FC236}">
                <a16:creationId xmlns:a16="http://schemas.microsoft.com/office/drawing/2014/main" id="{C109BD32-1A79-A558-3CB9-9CDF1C2305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2" name="Grafik 11" descr="Ein Bild, das draußen, Boot, Schiff, Gebäude enthält.&#10;&#10;Automatisch generierte Beschreibung">
            <a:hlinkClick r:id="rId11" action="ppaction://hlinksldjump"/>
            <a:extLst>
              <a:ext uri="{FF2B5EF4-FFF2-40B4-BE49-F238E27FC236}">
                <a16:creationId xmlns:a16="http://schemas.microsoft.com/office/drawing/2014/main" id="{1EFFEA1F-511E-DD01-38A3-BC07A1A8C6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3" name="Grafik 12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47C1E0CA-498B-DD46-D29E-77D6C7A493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Grafik 5">
            <a:hlinkClick r:id="rId14" action="ppaction://hlinksldjump"/>
            <a:extLst>
              <a:ext uri="{FF2B5EF4-FFF2-40B4-BE49-F238E27FC236}">
                <a16:creationId xmlns:a16="http://schemas.microsoft.com/office/drawing/2014/main" id="{5D79CC1F-F0E5-D569-8A4A-F4782935B3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r="655" b="22735"/>
          <a:stretch/>
        </p:blipFill>
        <p:spPr>
          <a:xfrm rot="15290019">
            <a:off x="1261082" y="2056213"/>
            <a:ext cx="5470728" cy="2615887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D0E9B81B-626D-AECE-963F-0519D6A52F23}"/>
              </a:ext>
            </a:extLst>
          </p:cNvPr>
          <p:cNvSpPr/>
          <p:nvPr/>
        </p:nvSpPr>
        <p:spPr>
          <a:xfrm rot="18900000">
            <a:off x="5320921" y="3547501"/>
            <a:ext cx="630278" cy="630278"/>
          </a:xfrm>
          <a:custGeom>
            <a:avLst/>
            <a:gdLst>
              <a:gd name="connsiteX0" fmla="*/ 483091 w 1169810"/>
              <a:gd name="connsiteY0" fmla="*/ 686718 h 1169810"/>
              <a:gd name="connsiteX1" fmla="*/ 161519 w 1169810"/>
              <a:gd name="connsiteY1" fmla="*/ 686718 h 1169810"/>
              <a:gd name="connsiteX2" fmla="*/ 180061 w 1169810"/>
              <a:gd name="connsiteY2" fmla="*/ 749285 h 1169810"/>
              <a:gd name="connsiteX3" fmla="*/ 276020 w 1169810"/>
              <a:gd name="connsiteY3" fmla="*/ 893791 h 1169810"/>
              <a:gd name="connsiteX4" fmla="*/ 420526 w 1169810"/>
              <a:gd name="connsiteY4" fmla="*/ 989749 h 1169810"/>
              <a:gd name="connsiteX5" fmla="*/ 483091 w 1169810"/>
              <a:gd name="connsiteY5" fmla="*/ 1008291 h 1169810"/>
              <a:gd name="connsiteX6" fmla="*/ 483091 w 1169810"/>
              <a:gd name="connsiteY6" fmla="*/ 161519 h 1169810"/>
              <a:gd name="connsiteX7" fmla="*/ 420526 w 1169810"/>
              <a:gd name="connsiteY7" fmla="*/ 180061 h 1169810"/>
              <a:gd name="connsiteX8" fmla="*/ 276020 w 1169810"/>
              <a:gd name="connsiteY8" fmla="*/ 276020 h 1169810"/>
              <a:gd name="connsiteX9" fmla="*/ 156071 w 1169810"/>
              <a:gd name="connsiteY9" fmla="*/ 501474 h 1169810"/>
              <a:gd name="connsiteX10" fmla="*/ 156069 w 1169810"/>
              <a:gd name="connsiteY10" fmla="*/ 501500 h 1169810"/>
              <a:gd name="connsiteX11" fmla="*/ 483091 w 1169810"/>
              <a:gd name="connsiteY11" fmla="*/ 501500 h 1169810"/>
              <a:gd name="connsiteX12" fmla="*/ 1008291 w 1169810"/>
              <a:gd name="connsiteY12" fmla="*/ 686718 h 1169810"/>
              <a:gd name="connsiteX13" fmla="*/ 668309 w 1169810"/>
              <a:gd name="connsiteY13" fmla="*/ 686718 h 1169810"/>
              <a:gd name="connsiteX14" fmla="*/ 668309 w 1169810"/>
              <a:gd name="connsiteY14" fmla="*/ 1013742 h 1169810"/>
              <a:gd name="connsiteX15" fmla="*/ 668337 w 1169810"/>
              <a:gd name="connsiteY15" fmla="*/ 1013739 h 1169810"/>
              <a:gd name="connsiteX16" fmla="*/ 893791 w 1169810"/>
              <a:gd name="connsiteY16" fmla="*/ 893791 h 1169810"/>
              <a:gd name="connsiteX17" fmla="*/ 989749 w 1169810"/>
              <a:gd name="connsiteY17" fmla="*/ 749285 h 1169810"/>
              <a:gd name="connsiteX18" fmla="*/ 893791 w 1169810"/>
              <a:gd name="connsiteY18" fmla="*/ 276020 h 1169810"/>
              <a:gd name="connsiteX19" fmla="*/ 668337 w 1169810"/>
              <a:gd name="connsiteY19" fmla="*/ 156072 h 1169810"/>
              <a:gd name="connsiteX20" fmla="*/ 668309 w 1169810"/>
              <a:gd name="connsiteY20" fmla="*/ 156069 h 1169810"/>
              <a:gd name="connsiteX21" fmla="*/ 668309 w 1169810"/>
              <a:gd name="connsiteY21" fmla="*/ 501500 h 1169810"/>
              <a:gd name="connsiteX22" fmla="*/ 1013741 w 1169810"/>
              <a:gd name="connsiteY22" fmla="*/ 501500 h 1169810"/>
              <a:gd name="connsiteX23" fmla="*/ 1013739 w 1169810"/>
              <a:gd name="connsiteY23" fmla="*/ 501474 h 1169810"/>
              <a:gd name="connsiteX24" fmla="*/ 893791 w 1169810"/>
              <a:gd name="connsiteY24" fmla="*/ 276020 h 1169810"/>
              <a:gd name="connsiteX25" fmla="*/ 998495 w 1169810"/>
              <a:gd name="connsiteY25" fmla="*/ 171315 h 1169810"/>
              <a:gd name="connsiteX26" fmla="*/ 998495 w 1169810"/>
              <a:gd name="connsiteY26" fmla="*/ 998496 h 1169810"/>
              <a:gd name="connsiteX27" fmla="*/ 171315 w 1169810"/>
              <a:gd name="connsiteY27" fmla="*/ 998496 h 1169810"/>
              <a:gd name="connsiteX28" fmla="*/ 171315 w 1169810"/>
              <a:gd name="connsiteY28" fmla="*/ 171315 h 1169810"/>
              <a:gd name="connsiteX29" fmla="*/ 998495 w 1169810"/>
              <a:gd name="connsiteY29" fmla="*/ 171315 h 116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69810" h="1169810">
                <a:moveTo>
                  <a:pt x="483091" y="686718"/>
                </a:moveTo>
                <a:lnTo>
                  <a:pt x="161519" y="686718"/>
                </a:lnTo>
                <a:lnTo>
                  <a:pt x="180061" y="749285"/>
                </a:lnTo>
                <a:cubicBezTo>
                  <a:pt x="201385" y="801870"/>
                  <a:pt x="233371" y="851142"/>
                  <a:pt x="276020" y="893791"/>
                </a:cubicBezTo>
                <a:cubicBezTo>
                  <a:pt x="318668" y="936439"/>
                  <a:pt x="367941" y="968425"/>
                  <a:pt x="420526" y="989749"/>
                </a:cubicBezTo>
                <a:lnTo>
                  <a:pt x="483091" y="1008291"/>
                </a:lnTo>
                <a:close/>
                <a:moveTo>
                  <a:pt x="483091" y="161519"/>
                </a:moveTo>
                <a:lnTo>
                  <a:pt x="420526" y="180061"/>
                </a:lnTo>
                <a:cubicBezTo>
                  <a:pt x="367941" y="201385"/>
                  <a:pt x="318668" y="233372"/>
                  <a:pt x="276020" y="276020"/>
                </a:cubicBezTo>
                <a:cubicBezTo>
                  <a:pt x="212047" y="339992"/>
                  <a:pt x="172065" y="418870"/>
                  <a:pt x="156071" y="501474"/>
                </a:cubicBezTo>
                <a:lnTo>
                  <a:pt x="156069" y="501500"/>
                </a:lnTo>
                <a:lnTo>
                  <a:pt x="483091" y="501500"/>
                </a:lnTo>
                <a:close/>
                <a:moveTo>
                  <a:pt x="1008291" y="686718"/>
                </a:moveTo>
                <a:lnTo>
                  <a:pt x="668309" y="686718"/>
                </a:lnTo>
                <a:lnTo>
                  <a:pt x="668309" y="1013742"/>
                </a:lnTo>
                <a:lnTo>
                  <a:pt x="668337" y="1013739"/>
                </a:lnTo>
                <a:cubicBezTo>
                  <a:pt x="750941" y="997746"/>
                  <a:pt x="829818" y="957763"/>
                  <a:pt x="893791" y="893791"/>
                </a:cubicBezTo>
                <a:cubicBezTo>
                  <a:pt x="936439" y="851142"/>
                  <a:pt x="968425" y="801870"/>
                  <a:pt x="989749" y="749285"/>
                </a:cubicBezTo>
                <a:close/>
                <a:moveTo>
                  <a:pt x="893791" y="276020"/>
                </a:moveTo>
                <a:cubicBezTo>
                  <a:pt x="829818" y="212047"/>
                  <a:pt x="750941" y="172065"/>
                  <a:pt x="668337" y="156072"/>
                </a:cubicBezTo>
                <a:lnTo>
                  <a:pt x="668309" y="156069"/>
                </a:lnTo>
                <a:lnTo>
                  <a:pt x="668309" y="501500"/>
                </a:lnTo>
                <a:lnTo>
                  <a:pt x="1013741" y="501500"/>
                </a:lnTo>
                <a:lnTo>
                  <a:pt x="1013739" y="501474"/>
                </a:lnTo>
                <a:cubicBezTo>
                  <a:pt x="997746" y="418870"/>
                  <a:pt x="957763" y="339992"/>
                  <a:pt x="893791" y="276020"/>
                </a:cubicBezTo>
                <a:close/>
                <a:moveTo>
                  <a:pt x="998495" y="171315"/>
                </a:moveTo>
                <a:cubicBezTo>
                  <a:pt x="1226915" y="399735"/>
                  <a:pt x="1226915" y="770076"/>
                  <a:pt x="998495" y="998496"/>
                </a:cubicBezTo>
                <a:cubicBezTo>
                  <a:pt x="770076" y="1226915"/>
                  <a:pt x="399734" y="1226915"/>
                  <a:pt x="171315" y="998496"/>
                </a:cubicBezTo>
                <a:cubicBezTo>
                  <a:pt x="-57105" y="770076"/>
                  <a:pt x="-57105" y="399735"/>
                  <a:pt x="171315" y="171315"/>
                </a:cubicBezTo>
                <a:cubicBezTo>
                  <a:pt x="399734" y="-57105"/>
                  <a:pt x="770076" y="-57105"/>
                  <a:pt x="998495" y="17131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413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0">
        <p159:morph option="byObject"/>
      </p:transition>
    </mc:Choice>
    <mc:Fallback xmlns="">
      <p:transition spd="slow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D0EBD28E-4506-22AA-6CA1-864BE195D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14471" y="8139"/>
            <a:ext cx="12163060" cy="6841721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4149C6F-845D-63F9-B820-44B07B554E31}"/>
              </a:ext>
            </a:extLst>
          </p:cNvPr>
          <p:cNvSpPr/>
          <p:nvPr/>
        </p:nvSpPr>
        <p:spPr>
          <a:xfrm>
            <a:off x="-14470" y="-92661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6B37FFF-41FD-72DB-16BB-14FAFC917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sp>
        <p:nvSpPr>
          <p:cNvPr id="9" name="Rechteck: abgerundete Ecken 8">
            <a:hlinkClick r:id="rId5" action="ppaction://hlinksldjump"/>
            <a:extLst>
              <a:ext uri="{FF2B5EF4-FFF2-40B4-BE49-F238E27FC236}">
                <a16:creationId xmlns:a16="http://schemas.microsoft.com/office/drawing/2014/main" id="{AF9EF0A9-0047-22ED-A52C-A98E20869CE6}"/>
              </a:ext>
            </a:extLst>
          </p:cNvPr>
          <p:cNvSpPr/>
          <p:nvPr/>
        </p:nvSpPr>
        <p:spPr>
          <a:xfrm>
            <a:off x="4636691" y="4191000"/>
            <a:ext cx="847706" cy="276225"/>
          </a:xfrm>
          <a:prstGeom prst="round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lussdiagramm: Verbinder 9">
            <a:hlinkClick r:id="rId6" action="ppaction://hlinksldjump"/>
            <a:extLst>
              <a:ext uri="{FF2B5EF4-FFF2-40B4-BE49-F238E27FC236}">
                <a16:creationId xmlns:a16="http://schemas.microsoft.com/office/drawing/2014/main" id="{541ADDEC-8F25-D11E-3DB2-C607670B8BC2}"/>
              </a:ext>
            </a:extLst>
          </p:cNvPr>
          <p:cNvSpPr/>
          <p:nvPr/>
        </p:nvSpPr>
        <p:spPr>
          <a:xfrm>
            <a:off x="4673294" y="5651811"/>
            <a:ext cx="324000" cy="324000"/>
          </a:xfrm>
          <a:prstGeom prst="flowChartConnector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lussdiagramm: Verbinder 10">
            <a:hlinkClick r:id="rId7" action="ppaction://hlinksldjump"/>
            <a:extLst>
              <a:ext uri="{FF2B5EF4-FFF2-40B4-BE49-F238E27FC236}">
                <a16:creationId xmlns:a16="http://schemas.microsoft.com/office/drawing/2014/main" id="{5CFA3190-CA7F-8A02-E7F3-C6BB25D1C284}"/>
              </a:ext>
            </a:extLst>
          </p:cNvPr>
          <p:cNvSpPr/>
          <p:nvPr/>
        </p:nvSpPr>
        <p:spPr>
          <a:xfrm>
            <a:off x="4636690" y="4628562"/>
            <a:ext cx="396000" cy="396000"/>
          </a:xfrm>
          <a:prstGeom prst="flowChartConnector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hlinkClick r:id="rId8" action="ppaction://hlinksldjump"/>
            <a:extLst>
              <a:ext uri="{FF2B5EF4-FFF2-40B4-BE49-F238E27FC236}">
                <a16:creationId xmlns:a16="http://schemas.microsoft.com/office/drawing/2014/main" id="{48D6D1D1-91EA-B221-7EAB-4DB395E4371D}"/>
              </a:ext>
            </a:extLst>
          </p:cNvPr>
          <p:cNvSpPr/>
          <p:nvPr/>
        </p:nvSpPr>
        <p:spPr>
          <a:xfrm>
            <a:off x="3335477" y="2931736"/>
            <a:ext cx="471341" cy="791852"/>
          </a:xfrm>
          <a:prstGeom prst="round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hlinkClick r:id="rId9" action="ppaction://hlinksldjump"/>
            <a:extLst>
              <a:ext uri="{FF2B5EF4-FFF2-40B4-BE49-F238E27FC236}">
                <a16:creationId xmlns:a16="http://schemas.microsoft.com/office/drawing/2014/main" id="{FD460DEF-E260-CC35-5322-4EE9958EFFF1}"/>
              </a:ext>
            </a:extLst>
          </p:cNvPr>
          <p:cNvSpPr/>
          <p:nvPr/>
        </p:nvSpPr>
        <p:spPr>
          <a:xfrm>
            <a:off x="4099049" y="4191000"/>
            <a:ext cx="347909" cy="710938"/>
          </a:xfrm>
          <a:prstGeom prst="round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48CC507D-6547-A7D1-0FA5-DA07101FFFA8}"/>
              </a:ext>
            </a:extLst>
          </p:cNvPr>
          <p:cNvSpPr/>
          <p:nvPr/>
        </p:nvSpPr>
        <p:spPr>
          <a:xfrm>
            <a:off x="5104597" y="5657912"/>
            <a:ext cx="324000" cy="324000"/>
          </a:xfrm>
          <a:prstGeom prst="flowChartConnector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: abgerundete Ecken 14">
            <a:hlinkClick r:id="rId10" action="ppaction://hlinksldjump"/>
            <a:extLst>
              <a:ext uri="{FF2B5EF4-FFF2-40B4-BE49-F238E27FC236}">
                <a16:creationId xmlns:a16="http://schemas.microsoft.com/office/drawing/2014/main" id="{AC153CA9-4B2F-EA7F-862C-01C0AC6EA476}"/>
              </a:ext>
            </a:extLst>
          </p:cNvPr>
          <p:cNvSpPr/>
          <p:nvPr/>
        </p:nvSpPr>
        <p:spPr>
          <a:xfrm>
            <a:off x="5177544" y="5128181"/>
            <a:ext cx="401513" cy="503548"/>
          </a:xfrm>
          <a:prstGeom prst="round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: abgerundete Ecken 15">
            <a:hlinkClick r:id="rId11" action="ppaction://hlinksldjump"/>
            <a:extLst>
              <a:ext uri="{FF2B5EF4-FFF2-40B4-BE49-F238E27FC236}">
                <a16:creationId xmlns:a16="http://schemas.microsoft.com/office/drawing/2014/main" id="{873A3667-7F42-24DD-F743-5FB3CF92A42B}"/>
              </a:ext>
            </a:extLst>
          </p:cNvPr>
          <p:cNvSpPr/>
          <p:nvPr/>
        </p:nvSpPr>
        <p:spPr>
          <a:xfrm>
            <a:off x="5072090" y="4527075"/>
            <a:ext cx="521891" cy="503548"/>
          </a:xfrm>
          <a:prstGeom prst="round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: abgerundete Ecken 16">
            <a:hlinkClick r:id="rId12" action="ppaction://hlinksldjump"/>
            <a:extLst>
              <a:ext uri="{FF2B5EF4-FFF2-40B4-BE49-F238E27FC236}">
                <a16:creationId xmlns:a16="http://schemas.microsoft.com/office/drawing/2014/main" id="{1F70E2CE-644E-626A-76D3-A4F303CE9460}"/>
              </a:ext>
            </a:extLst>
          </p:cNvPr>
          <p:cNvSpPr/>
          <p:nvPr/>
        </p:nvSpPr>
        <p:spPr>
          <a:xfrm>
            <a:off x="5119010" y="2616723"/>
            <a:ext cx="667436" cy="1386379"/>
          </a:xfrm>
          <a:prstGeom prst="round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: abgerundete Ecken 17">
            <a:hlinkClick r:id="rId13" action="ppaction://hlinksldjump"/>
            <a:extLst>
              <a:ext uri="{FF2B5EF4-FFF2-40B4-BE49-F238E27FC236}">
                <a16:creationId xmlns:a16="http://schemas.microsoft.com/office/drawing/2014/main" id="{392C6E63-5617-D5E0-73D4-98BD862A108B}"/>
              </a:ext>
            </a:extLst>
          </p:cNvPr>
          <p:cNvSpPr/>
          <p:nvPr/>
        </p:nvSpPr>
        <p:spPr>
          <a:xfrm>
            <a:off x="4477831" y="150829"/>
            <a:ext cx="404565" cy="2917671"/>
          </a:xfrm>
          <a:prstGeom prst="round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Flussdiagramm: Verbinder 18">
            <a:hlinkClick r:id="rId14" action="ppaction://hlinksldjump"/>
            <a:extLst>
              <a:ext uri="{FF2B5EF4-FFF2-40B4-BE49-F238E27FC236}">
                <a16:creationId xmlns:a16="http://schemas.microsoft.com/office/drawing/2014/main" id="{C0A9E808-881B-7B02-DFA5-B3A7A9AAE7AC}"/>
              </a:ext>
            </a:extLst>
          </p:cNvPr>
          <p:cNvSpPr/>
          <p:nvPr/>
        </p:nvSpPr>
        <p:spPr>
          <a:xfrm>
            <a:off x="4336541" y="6104149"/>
            <a:ext cx="324000" cy="324000"/>
          </a:xfrm>
          <a:prstGeom prst="flowChartConnector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DF7858E-D242-46F3-25DC-7D2BA934F6FC}"/>
              </a:ext>
            </a:extLst>
          </p:cNvPr>
          <p:cNvSpPr txBox="1"/>
          <p:nvPr/>
        </p:nvSpPr>
        <p:spPr>
          <a:xfrm>
            <a:off x="6570623" y="1196270"/>
            <a:ext cx="50150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>
                <a:solidFill>
                  <a:schemeClr val="bg1"/>
                </a:solidFill>
              </a:rPr>
              <a:t>Discover the huge functionality</a:t>
            </a:r>
            <a:br>
              <a:rPr lang="de-DE" sz="2800" b="1">
                <a:solidFill>
                  <a:schemeClr val="bg1"/>
                </a:solidFill>
              </a:rPr>
            </a:br>
            <a:r>
              <a:rPr lang="de-DE" sz="2800" b="1">
                <a:solidFill>
                  <a:schemeClr val="bg1"/>
                </a:solidFill>
              </a:rPr>
              <a:t>of the new</a:t>
            </a:r>
          </a:p>
          <a:p>
            <a:r>
              <a:rPr lang="de-DE" sz="2800" b="1">
                <a:solidFill>
                  <a:schemeClr val="bg1"/>
                </a:solidFill>
              </a:rPr>
              <a:t>easyRESCUE-SATSART</a:t>
            </a:r>
          </a:p>
          <a:p>
            <a:endParaRPr lang="de-DE" sz="2400" b="1">
              <a:solidFill>
                <a:schemeClr val="bg1"/>
              </a:solidFill>
            </a:endParaRPr>
          </a:p>
          <a:p>
            <a:r>
              <a:rPr lang="de-DE" sz="4400" b="1">
                <a:solidFill>
                  <a:schemeClr val="bg1"/>
                </a:solidFill>
              </a:rPr>
              <a:t>Just click and get it!</a:t>
            </a:r>
            <a:endParaRPr lang="de-DE" sz="4000" b="1">
              <a:solidFill>
                <a:schemeClr val="bg1"/>
              </a:solidFill>
            </a:endParaRPr>
          </a:p>
        </p:txBody>
      </p:sp>
      <p:sp>
        <p:nvSpPr>
          <p:cNvPr id="5" name="Bogen 4">
            <a:extLst>
              <a:ext uri="{FF2B5EF4-FFF2-40B4-BE49-F238E27FC236}">
                <a16:creationId xmlns:a16="http://schemas.microsoft.com/office/drawing/2014/main" id="{C1237E83-46DA-18C2-F260-9B176C143545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Ein ins Meer geworfener Rettungsring/Rettungsboje mit aufspritzendem Wasser">
            <a:hlinkClick r:id="rId15" action="ppaction://hlinksldjump"/>
            <a:extLst>
              <a:ext uri="{FF2B5EF4-FFF2-40B4-BE49-F238E27FC236}">
                <a16:creationId xmlns:a16="http://schemas.microsoft.com/office/drawing/2014/main" id="{1E6C985B-2946-9B31-AE1D-41914716B8C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Grafik 7" descr="Luftbild eines Containerschiffs">
            <a:hlinkClick r:id="rId5" action="ppaction://hlinksldjump"/>
            <a:extLst>
              <a:ext uri="{FF2B5EF4-FFF2-40B4-BE49-F238E27FC236}">
                <a16:creationId xmlns:a16="http://schemas.microsoft.com/office/drawing/2014/main" id="{BA7AFF8E-9135-81CD-A1B3-D4D68A8ACF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Grafik 19" descr="Ein Bild, das Text, Karte, Atlas enthält.&#10;&#10;Automatisch generierte Beschreibung">
            <a:hlinkClick r:id="rId18" action="ppaction://hlinksldjump"/>
            <a:extLst>
              <a:ext uri="{FF2B5EF4-FFF2-40B4-BE49-F238E27FC236}">
                <a16:creationId xmlns:a16="http://schemas.microsoft.com/office/drawing/2014/main" id="{1B43C2AB-EE1E-8B20-FE20-721645AD0E8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1" name="Grafik 20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71A63A2B-AEC7-9E9E-10BA-F4C088DF7CB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22" name="Grafik 21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877E3C24-539F-03BF-1D67-9D04AAEB0E0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71235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541E8957-D511-4101-9FDB-DC44C9E39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14471" y="-8139"/>
            <a:ext cx="12191998" cy="685799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F3096D99-8B33-B00E-CBF5-9C18C0DBC8BC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70D00F-E433-1E09-3DEC-3977A03FBE05}"/>
              </a:ext>
            </a:extLst>
          </p:cNvPr>
          <p:cNvGrpSpPr/>
          <p:nvPr/>
        </p:nvGrpSpPr>
        <p:grpSpPr>
          <a:xfrm>
            <a:off x="6674400" y="1388912"/>
            <a:ext cx="4505158" cy="3826223"/>
            <a:chOff x="5459210" y="1388912"/>
            <a:chExt cx="4505158" cy="3826223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3E1033F2-08FD-CC63-66A1-4F66E2BA384C}"/>
                </a:ext>
              </a:extLst>
            </p:cNvPr>
            <p:cNvSpPr/>
            <p:nvPr/>
          </p:nvSpPr>
          <p:spPr>
            <a:xfrm>
              <a:off x="5459210" y="1809947"/>
              <a:ext cx="4085006" cy="3405188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>
              <a:spAutoFit/>
            </a:bodyPr>
            <a:lstStyle/>
            <a:p>
              <a:r>
                <a:rPr lang="de-DE" sz="32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Magnetic Slider</a:t>
              </a:r>
            </a:p>
            <a:p>
              <a:endParaRPr lang="de-DE" b="1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  <a:p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Has to be on the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left side 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for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„armed“ 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status.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Automatic activation 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in case of emergency will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only work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 in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„armed“ 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position.</a:t>
              </a:r>
            </a:p>
          </p:txBody>
        </p: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C5FE18B4-C65C-44BB-E496-7F59580B328E}"/>
                </a:ext>
              </a:extLst>
            </p:cNvPr>
            <p:cNvGrpSpPr/>
            <p:nvPr/>
          </p:nvGrpSpPr>
          <p:grpSpPr>
            <a:xfrm>
              <a:off x="9122299" y="1388912"/>
              <a:ext cx="842069" cy="842069"/>
              <a:chOff x="6429348" y="782425"/>
              <a:chExt cx="842069" cy="842069"/>
            </a:xfrm>
          </p:grpSpPr>
          <p:sp>
            <p:nvSpPr>
              <p:cNvPr id="8" name="Flussdiagramm: Verbinder 7">
                <a:extLst>
                  <a:ext uri="{FF2B5EF4-FFF2-40B4-BE49-F238E27FC236}">
                    <a16:creationId xmlns:a16="http://schemas.microsoft.com/office/drawing/2014/main" id="{A2855681-24FF-F76F-9B8C-6FB74D68DD2B}"/>
                  </a:ext>
                </a:extLst>
              </p:cNvPr>
              <p:cNvSpPr/>
              <p:nvPr/>
            </p:nvSpPr>
            <p:spPr>
              <a:xfrm>
                <a:off x="6429348" y="782425"/>
                <a:ext cx="842069" cy="842069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Kreuz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C1190DE-A987-C5E6-6ECD-25DEF0725E95}"/>
                  </a:ext>
                </a:extLst>
              </p:cNvPr>
              <p:cNvSpPr/>
              <p:nvPr/>
            </p:nvSpPr>
            <p:spPr>
              <a:xfrm rot="2700000">
                <a:off x="6514514" y="897735"/>
                <a:ext cx="671735" cy="608363"/>
              </a:xfrm>
              <a:prstGeom prst="plus">
                <a:avLst>
                  <a:gd name="adj" fmla="val 353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1" name="Bogen 10">
            <a:extLst>
              <a:ext uri="{FF2B5EF4-FFF2-40B4-BE49-F238E27FC236}">
                <a16:creationId xmlns:a16="http://schemas.microsoft.com/office/drawing/2014/main" id="{230B6A20-1C1E-83BB-1794-EC69972B3D2F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ins Meer geworfener Rettungsring/Rettungsboje mit aufspritzendem Wasser">
            <a:hlinkClick r:id="rId5" action="ppaction://hlinksldjump"/>
            <a:extLst>
              <a:ext uri="{FF2B5EF4-FFF2-40B4-BE49-F238E27FC236}">
                <a16:creationId xmlns:a16="http://schemas.microsoft.com/office/drawing/2014/main" id="{B62D6286-31FD-B2B0-5E13-C9901418AC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Grafik 13" descr="Luftbild eines Containerschiffs">
            <a:hlinkClick r:id="rId7" action="ppaction://hlinksldjump"/>
            <a:extLst>
              <a:ext uri="{FF2B5EF4-FFF2-40B4-BE49-F238E27FC236}">
                <a16:creationId xmlns:a16="http://schemas.microsoft.com/office/drawing/2014/main" id="{850F4C49-9753-4FAA-167E-DCCC7924C2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Grafik 14" descr="Ein Bild, das Text, Karte, Atlas enthält.&#10;&#10;Automatisch generierte Beschreibung">
            <a:hlinkClick r:id="rId9" action="ppaction://hlinksldjump"/>
            <a:extLst>
              <a:ext uri="{FF2B5EF4-FFF2-40B4-BE49-F238E27FC236}">
                <a16:creationId xmlns:a16="http://schemas.microsoft.com/office/drawing/2014/main" id="{E3A5FBE3-5A11-8F12-0392-F9966C5956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Grafik 15" descr="Ein Bild, das draußen, Boot, Schiff, Gebäude enthält.&#10;&#10;Automatisch generierte Beschreibung">
            <a:hlinkClick r:id="rId11" action="ppaction://hlinksldjump"/>
            <a:extLst>
              <a:ext uri="{FF2B5EF4-FFF2-40B4-BE49-F238E27FC236}">
                <a16:creationId xmlns:a16="http://schemas.microsoft.com/office/drawing/2014/main" id="{2FD431A9-6C0D-34F3-62AB-C6B8A032D5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Grafik 16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4902174D-865B-38DF-9E5C-03844C702CB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44CFDE-16BC-CC03-F154-38784F0DAD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BFAA96C-E3E2-A7ED-9635-63CEADDA5E87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843604" y="3512541"/>
            <a:ext cx="1830796" cy="869336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hlinkClick r:id="rId4" action="ppaction://hlinksldjump"/>
            <a:extLst>
              <a:ext uri="{FF2B5EF4-FFF2-40B4-BE49-F238E27FC236}">
                <a16:creationId xmlns:a16="http://schemas.microsoft.com/office/drawing/2014/main" id="{075C238E-526F-9617-B182-E8A9944FAEE8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4226449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5F9428FD-4EAA-8F3F-DFC5-CC36D2902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14471" y="8139"/>
            <a:ext cx="12163060" cy="684172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8A3A19D-55F0-B987-A4ED-BB2A8073CD49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B9E5C76-101C-8C85-51F9-E522504C00DD}"/>
              </a:ext>
            </a:extLst>
          </p:cNvPr>
          <p:cNvGrpSpPr/>
          <p:nvPr/>
        </p:nvGrpSpPr>
        <p:grpSpPr>
          <a:xfrm>
            <a:off x="6673524" y="1388912"/>
            <a:ext cx="4786684" cy="3008978"/>
            <a:chOff x="6096000" y="1388912"/>
            <a:chExt cx="4786684" cy="3008978"/>
          </a:xfrm>
        </p:grpSpPr>
        <p:sp>
          <p:nvSpPr>
            <p:cNvPr id="3" name="Rechteck: abgerundete Ecken 2">
              <a:extLst>
                <a:ext uri="{FF2B5EF4-FFF2-40B4-BE49-F238E27FC236}">
                  <a16:creationId xmlns:a16="http://schemas.microsoft.com/office/drawing/2014/main" id="{B0FA765B-FC09-1975-387E-08B2570C54AA}"/>
                </a:ext>
              </a:extLst>
            </p:cNvPr>
            <p:cNvSpPr/>
            <p:nvPr/>
          </p:nvSpPr>
          <p:spPr>
            <a:xfrm>
              <a:off x="6096000" y="1809947"/>
              <a:ext cx="4358342" cy="2587943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 anchorCtr="0">
              <a:spAutoFit/>
            </a:bodyPr>
            <a:lstStyle/>
            <a:p>
              <a:r>
                <a:rPr lang="de-DE" sz="32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ALERT button</a:t>
              </a:r>
            </a:p>
            <a:p>
              <a:endParaRPr lang="de-DE" b="1">
                <a:solidFill>
                  <a:srgbClr val="002060"/>
                </a:solidFill>
                <a:latin typeface="Frutiger Linotype" panose="020B0604030504040204" pitchFamily="34" charset="0"/>
              </a:endParaRPr>
            </a:p>
            <a:p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Activation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 in case of emergency can be done </a:t>
              </a:r>
              <a:r>
                <a:rPr lang="de-DE" sz="2400" b="1">
                  <a:solidFill>
                    <a:srgbClr val="002060"/>
                  </a:solidFill>
                  <a:latin typeface="Frutiger Linotype" panose="020B0604030504040204" pitchFamily="34" charset="0"/>
                </a:rPr>
                <a:t>manually</a:t>
              </a:r>
              <a:r>
                <a:rPr lang="de-DE" sz="2400">
                  <a:solidFill>
                    <a:srgbClr val="002060"/>
                  </a:solidFill>
                  <a:latin typeface="Frutiger Linotype" panose="020B0604030504040204" pitchFamily="34" charset="0"/>
                </a:rPr>
                <a:t> by pressing the red ALERT button.</a:t>
              </a: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F9701794-4B9D-7F2E-06F9-BBD6BB594834}"/>
                </a:ext>
              </a:extLst>
            </p:cNvPr>
            <p:cNvGrpSpPr/>
            <p:nvPr/>
          </p:nvGrpSpPr>
          <p:grpSpPr>
            <a:xfrm>
              <a:off x="10040615" y="1388912"/>
              <a:ext cx="842069" cy="842069"/>
              <a:chOff x="7347664" y="782425"/>
              <a:chExt cx="842069" cy="842069"/>
            </a:xfrm>
          </p:grpSpPr>
          <p:sp>
            <p:nvSpPr>
              <p:cNvPr id="5" name="Flussdiagramm: Verbinder 4">
                <a:extLst>
                  <a:ext uri="{FF2B5EF4-FFF2-40B4-BE49-F238E27FC236}">
                    <a16:creationId xmlns:a16="http://schemas.microsoft.com/office/drawing/2014/main" id="{6AA422A4-7F36-2CC4-308A-A12CA7E1D34B}"/>
                  </a:ext>
                </a:extLst>
              </p:cNvPr>
              <p:cNvSpPr/>
              <p:nvPr/>
            </p:nvSpPr>
            <p:spPr>
              <a:xfrm>
                <a:off x="7347664" y="782425"/>
                <a:ext cx="842069" cy="842069"/>
              </a:xfrm>
              <a:prstGeom prst="flowChartConnector">
                <a:avLst/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" name="Kreuz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8F62BE9-4479-E92B-B2D6-99124C8FFCAA}"/>
                  </a:ext>
                </a:extLst>
              </p:cNvPr>
              <p:cNvSpPr/>
              <p:nvPr/>
            </p:nvSpPr>
            <p:spPr>
              <a:xfrm rot="2700000">
                <a:off x="7432830" y="897735"/>
                <a:ext cx="671735" cy="608363"/>
              </a:xfrm>
              <a:prstGeom prst="plus">
                <a:avLst>
                  <a:gd name="adj" fmla="val 35309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3" name="Bogen 12">
            <a:extLst>
              <a:ext uri="{FF2B5EF4-FFF2-40B4-BE49-F238E27FC236}">
                <a16:creationId xmlns:a16="http://schemas.microsoft.com/office/drawing/2014/main" id="{3B970ED5-CFCA-42E2-5DEB-F9DE0CB39235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393AD978-384E-9C52-8785-4E65C41040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Grafik 14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632DE55F-8582-69C3-2028-59834F4D98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Grafik 15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FD144790-0393-9E8A-FDD7-C6FA677ABB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Grafik 16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F4EE0E08-6B80-216C-15EC-C6661019BA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Grafik 17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9A01DCA9-BF5F-DE95-10C2-EF67C8DAA2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3FC7BF0-5EB8-4D14-3550-543BFB8AED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C38A0D5-2E41-5838-36E9-F487BA446BFD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4798337" y="3103919"/>
            <a:ext cx="1875187" cy="1766845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hlinkClick r:id="rId3" action="ppaction://hlinksldjump"/>
            <a:extLst>
              <a:ext uri="{FF2B5EF4-FFF2-40B4-BE49-F238E27FC236}">
                <a16:creationId xmlns:a16="http://schemas.microsoft.com/office/drawing/2014/main" id="{526DA8F1-7046-56C0-8FBA-274A8CD3007A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19556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BD919607-822E-D0DA-7559-DDDEFB946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14470" y="-8140"/>
            <a:ext cx="12206469" cy="686613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C701D13-2558-DA68-DB1D-D4C442C9A2F9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8C3E61E-E7E6-D0AB-4185-798C41F6206B}"/>
              </a:ext>
            </a:extLst>
          </p:cNvPr>
          <p:cNvSpPr/>
          <p:nvPr/>
        </p:nvSpPr>
        <p:spPr>
          <a:xfrm>
            <a:off x="6674400" y="809066"/>
            <a:ext cx="4432104" cy="4347686"/>
          </a:xfrm>
          <a:prstGeom prst="roundRect">
            <a:avLst>
              <a:gd name="adj" fmla="val 6981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r>
              <a:rPr lang="de-DE" sz="3200" b="1">
                <a:solidFill>
                  <a:srgbClr val="002060"/>
                </a:solidFill>
                <a:latin typeface="Frutiger Linotype" panose="020B0604030504040204" pitchFamily="34" charset="0"/>
              </a:rPr>
              <a:t>Hook for life jacket</a:t>
            </a:r>
          </a:p>
          <a:p>
            <a:endParaRPr lang="de-DE" b="1">
              <a:solidFill>
                <a:srgbClr val="002060"/>
              </a:solidFill>
              <a:latin typeface="Frutiger Linotype" panose="020B0604030504040204" pitchFamily="34" charset="0"/>
            </a:endParaRPr>
          </a:p>
          <a:p>
            <a:r>
              <a:rPr lang="de-DE" sz="2400">
                <a:solidFill>
                  <a:srgbClr val="002060"/>
                </a:solidFill>
                <a:latin typeface="Frutiger Linotype" panose="020B0604030504040204" pitchFamily="34" charset="0"/>
              </a:rPr>
              <a:t>By using this hook, the cord of the magnetic switch can be fixed on the liefe jacket.</a:t>
            </a:r>
          </a:p>
          <a:p>
            <a:r>
              <a:rPr lang="de-DE" sz="2400">
                <a:solidFill>
                  <a:srgbClr val="002060"/>
                </a:solidFill>
                <a:latin typeface="Frutiger Linotype" panose="020B0604030504040204" pitchFamily="34" charset="0"/>
              </a:rPr>
              <a:t>In case of inflatement of the jacket, the cord becomes to short and the magnetic switch is torn away from the unit which activates the unit automatically.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9C8535B-1A2E-7EFC-41D9-D64C5A3FF4E5}"/>
              </a:ext>
            </a:extLst>
          </p:cNvPr>
          <p:cNvGrpSpPr/>
          <p:nvPr/>
        </p:nvGrpSpPr>
        <p:grpSpPr>
          <a:xfrm>
            <a:off x="10767386" y="388031"/>
            <a:ext cx="832436" cy="842069"/>
            <a:chOff x="6938415" y="526261"/>
            <a:chExt cx="842069" cy="842069"/>
          </a:xfrm>
        </p:grpSpPr>
        <p:sp>
          <p:nvSpPr>
            <p:cNvPr id="5" name="Flussdiagramm: Verbinder 4">
              <a:extLst>
                <a:ext uri="{FF2B5EF4-FFF2-40B4-BE49-F238E27FC236}">
                  <a16:creationId xmlns:a16="http://schemas.microsoft.com/office/drawing/2014/main" id="{CC3DD861-87DE-70CA-E84B-1AB974E375EC}"/>
                </a:ext>
              </a:extLst>
            </p:cNvPr>
            <p:cNvSpPr/>
            <p:nvPr/>
          </p:nvSpPr>
          <p:spPr>
            <a:xfrm>
              <a:off x="6938415" y="526261"/>
              <a:ext cx="842069" cy="842069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Kreuz 5">
              <a:hlinkClick r:id="rId3" action="ppaction://hlinksldjump"/>
              <a:extLst>
                <a:ext uri="{FF2B5EF4-FFF2-40B4-BE49-F238E27FC236}">
                  <a16:creationId xmlns:a16="http://schemas.microsoft.com/office/drawing/2014/main" id="{3A8F85DA-0561-4A98-96E5-D55FDEB6D1F9}"/>
                </a:ext>
              </a:extLst>
            </p:cNvPr>
            <p:cNvSpPr/>
            <p:nvPr/>
          </p:nvSpPr>
          <p:spPr>
            <a:xfrm rot="2700000">
              <a:off x="7023583" y="643114"/>
              <a:ext cx="671735" cy="608363"/>
            </a:xfrm>
            <a:prstGeom prst="plus">
              <a:avLst>
                <a:gd name="adj" fmla="val 3530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Bogen 13">
            <a:extLst>
              <a:ext uri="{FF2B5EF4-FFF2-40B4-BE49-F238E27FC236}">
                <a16:creationId xmlns:a16="http://schemas.microsoft.com/office/drawing/2014/main" id="{CAE6093E-F827-6583-D448-221A59A92F87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0CD90177-7F09-4003-6087-2DC00F4C80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Grafik 15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F5449C05-0CA3-A5A5-BE8B-5ACBD3E09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Grafik 16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12576C62-7598-53BB-8C9F-C5A45EF424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Grafik 17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FEAAE86A-AACF-5D19-7332-A6A0A2FA4A0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9" name="Grafik 18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1CB0339A-43E8-65D7-8603-218270E164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4AFBDA1-6A3E-CD4C-F32F-89B244DED0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BE0BD19-739D-8DD1-0E6A-B16293195E6F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549316" y="2982909"/>
            <a:ext cx="3125084" cy="301712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hlinkClick r:id="rId3" action="ppaction://hlinksldjump"/>
            <a:extLst>
              <a:ext uri="{FF2B5EF4-FFF2-40B4-BE49-F238E27FC236}">
                <a16:creationId xmlns:a16="http://schemas.microsoft.com/office/drawing/2014/main" id="{928671D1-FE20-836A-4936-422FB6044C6E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8301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Wasser, Karte, Text, Landschaft enthält.&#10;&#10;Automatisch generierte Beschreibung">
            <a:extLst>
              <a:ext uri="{FF2B5EF4-FFF2-40B4-BE49-F238E27FC236}">
                <a16:creationId xmlns:a16="http://schemas.microsoft.com/office/drawing/2014/main" id="{993A50CC-0B92-FCB3-6CB0-BCD7859FE9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26503" y="8139"/>
            <a:ext cx="12163060" cy="6841721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19355F33-37B3-9D10-789F-9AB6F9193B83}"/>
              </a:ext>
            </a:extLst>
          </p:cNvPr>
          <p:cNvSpPr/>
          <p:nvPr/>
        </p:nvSpPr>
        <p:spPr>
          <a:xfrm>
            <a:off x="7173" y="-80630"/>
            <a:ext cx="12191999" cy="7043322"/>
          </a:xfrm>
          <a:prstGeom prst="rect">
            <a:avLst/>
          </a:prstGeom>
          <a:gradFill flip="none" rotWithShape="1">
            <a:gsLst>
              <a:gs pos="0">
                <a:srgbClr val="003D8F"/>
              </a:gs>
              <a:gs pos="100000">
                <a:srgbClr val="003D8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FE661D77-4D1A-BAA8-3F56-BFF4D16B7012}"/>
              </a:ext>
            </a:extLst>
          </p:cNvPr>
          <p:cNvSpPr/>
          <p:nvPr/>
        </p:nvSpPr>
        <p:spPr>
          <a:xfrm>
            <a:off x="6674400" y="809066"/>
            <a:ext cx="4720862" cy="3580448"/>
          </a:xfrm>
          <a:prstGeom prst="roundRect">
            <a:avLst>
              <a:gd name="adj" fmla="val 6981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r>
              <a:rPr lang="de-DE" sz="3200" b="1">
                <a:solidFill>
                  <a:srgbClr val="002060"/>
                </a:solidFill>
                <a:latin typeface="Frutiger Linotype" panose="020B0604030504040204" pitchFamily="34" charset="0"/>
              </a:rPr>
              <a:t>Button „I Am Safe“</a:t>
            </a:r>
          </a:p>
          <a:p>
            <a:endParaRPr lang="de-DE" b="1">
              <a:solidFill>
                <a:srgbClr val="002060"/>
              </a:solidFill>
              <a:latin typeface="Frutiger Linotype" panose="020B0604030504040204" pitchFamily="34" charset="0"/>
            </a:endParaRPr>
          </a:p>
          <a:p>
            <a:r>
              <a:rPr lang="de-DE" sz="2400">
                <a:solidFill>
                  <a:srgbClr val="002060"/>
                </a:solidFill>
                <a:latin typeface="Frutiger Linotype" panose="020B0604030504040204" pitchFamily="34" charset="0"/>
              </a:rPr>
              <a:t>Gives the possibility to </a:t>
            </a:r>
            <a:r>
              <a:rPr lang="de-DE" sz="2400" b="1">
                <a:solidFill>
                  <a:srgbClr val="002060"/>
                </a:solidFill>
                <a:latin typeface="Frutiger Linotype" panose="020B0604030504040204" pitchFamily="34" charset="0"/>
              </a:rPr>
              <a:t>cancel the iridium GMDSS distress call </a:t>
            </a:r>
            <a:r>
              <a:rPr lang="de-DE" sz="2400">
                <a:solidFill>
                  <a:srgbClr val="002060"/>
                </a:solidFill>
                <a:latin typeface="Frutiger Linotype" panose="020B0604030504040204" pitchFamily="34" charset="0"/>
              </a:rPr>
              <a:t>in case when the situation could have been cleared within a few minutes.</a:t>
            </a:r>
          </a:p>
          <a:p>
            <a:r>
              <a:rPr lang="de-DE" sz="2400">
                <a:solidFill>
                  <a:srgbClr val="002060"/>
                </a:solidFill>
                <a:latin typeface="Frutiger Linotype" panose="020B0604030504040204" pitchFamily="34" charset="0"/>
              </a:rPr>
              <a:t>Iridium connection will shutted down.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89C9086-6A0A-864A-D065-E384048D99A5}"/>
              </a:ext>
            </a:extLst>
          </p:cNvPr>
          <p:cNvGrpSpPr/>
          <p:nvPr/>
        </p:nvGrpSpPr>
        <p:grpSpPr>
          <a:xfrm>
            <a:off x="10947866" y="388031"/>
            <a:ext cx="832436" cy="842069"/>
            <a:chOff x="6938415" y="526261"/>
            <a:chExt cx="842069" cy="842069"/>
          </a:xfrm>
        </p:grpSpPr>
        <p:sp>
          <p:nvSpPr>
            <p:cNvPr id="4" name="Flussdiagramm: Verbinder 3">
              <a:extLst>
                <a:ext uri="{FF2B5EF4-FFF2-40B4-BE49-F238E27FC236}">
                  <a16:creationId xmlns:a16="http://schemas.microsoft.com/office/drawing/2014/main" id="{75D59F14-4E14-8647-2D51-2DA75BF1C98A}"/>
                </a:ext>
              </a:extLst>
            </p:cNvPr>
            <p:cNvSpPr/>
            <p:nvPr/>
          </p:nvSpPr>
          <p:spPr>
            <a:xfrm>
              <a:off x="6938415" y="526261"/>
              <a:ext cx="842069" cy="842069"/>
            </a:xfrm>
            <a:prstGeom prst="flowChartConnector">
              <a:avLst/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Kreuz 4">
              <a:hlinkClick r:id="rId3" action="ppaction://hlinksldjump"/>
              <a:extLst>
                <a:ext uri="{FF2B5EF4-FFF2-40B4-BE49-F238E27FC236}">
                  <a16:creationId xmlns:a16="http://schemas.microsoft.com/office/drawing/2014/main" id="{EF6C13A5-FB56-7BBD-84EB-1EF622FC8421}"/>
                </a:ext>
              </a:extLst>
            </p:cNvPr>
            <p:cNvSpPr/>
            <p:nvPr/>
          </p:nvSpPr>
          <p:spPr>
            <a:xfrm rot="2700000">
              <a:off x="7047926" y="643114"/>
              <a:ext cx="671735" cy="608363"/>
            </a:xfrm>
            <a:prstGeom prst="plus">
              <a:avLst>
                <a:gd name="adj" fmla="val 35309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" name="Bogen 12">
            <a:extLst>
              <a:ext uri="{FF2B5EF4-FFF2-40B4-BE49-F238E27FC236}">
                <a16:creationId xmlns:a16="http://schemas.microsoft.com/office/drawing/2014/main" id="{671075D9-0318-18C8-733F-3A2B810BFF09}"/>
              </a:ext>
            </a:extLst>
          </p:cNvPr>
          <p:cNvSpPr/>
          <p:nvPr/>
        </p:nvSpPr>
        <p:spPr>
          <a:xfrm>
            <a:off x="-3644900" y="-533400"/>
            <a:ext cx="4889500" cy="7950038"/>
          </a:xfrm>
          <a:prstGeom prst="arc">
            <a:avLst>
              <a:gd name="adj1" fmla="val 16200000"/>
              <a:gd name="adj2" fmla="val 5385557"/>
            </a:avLst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 descr="Ein ins Meer geworfener Rettungsring/Rettungsboje mit aufspritzendem Wasser">
            <a:hlinkClick r:id="rId4" action="ppaction://hlinksldjump"/>
            <a:extLst>
              <a:ext uri="{FF2B5EF4-FFF2-40B4-BE49-F238E27FC236}">
                <a16:creationId xmlns:a16="http://schemas.microsoft.com/office/drawing/2014/main" id="{88356A79-F739-BAB8-6C03-539DF2DE4A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5" t="25651" r="28095" b="6338"/>
          <a:stretch/>
        </p:blipFill>
        <p:spPr>
          <a:xfrm flipH="1">
            <a:off x="729189" y="2881458"/>
            <a:ext cx="1080000" cy="1080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Grafik 14" descr="Luftbild eines Containerschiffs">
            <a:hlinkClick r:id="rId6" action="ppaction://hlinksldjump"/>
            <a:extLst>
              <a:ext uri="{FF2B5EF4-FFF2-40B4-BE49-F238E27FC236}">
                <a16:creationId xmlns:a16="http://schemas.microsoft.com/office/drawing/2014/main" id="{B2DA2D24-A2A9-C46E-B90A-A1F1E43B41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r="21874"/>
          <a:stretch/>
        </p:blipFill>
        <p:spPr>
          <a:xfrm flipH="1">
            <a:off x="606317" y="1534864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Grafik 15" descr="Ein Bild, das Text, Karte, Atlas enthält.&#10;&#10;Automatisch generierte Beschreibung">
            <a:hlinkClick r:id="rId8" action="ppaction://hlinksldjump"/>
            <a:extLst>
              <a:ext uri="{FF2B5EF4-FFF2-40B4-BE49-F238E27FC236}">
                <a16:creationId xmlns:a16="http://schemas.microsoft.com/office/drawing/2014/main" id="{4765CA56-2189-4B99-CDB2-FC02E86FE0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8" r="21538"/>
          <a:stretch/>
        </p:blipFill>
        <p:spPr>
          <a:xfrm>
            <a:off x="190500" y="188270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7" name="Grafik 16" descr="Ein Bild, das draußen, Boot, Schiff, Gebäude enthält.&#10;&#10;Automatisch generierte Beschreibung">
            <a:hlinkClick r:id="rId10" action="ppaction://hlinksldjump"/>
            <a:extLst>
              <a:ext uri="{FF2B5EF4-FFF2-40B4-BE49-F238E27FC236}">
                <a16:creationId xmlns:a16="http://schemas.microsoft.com/office/drawing/2014/main" id="{DFF6DBD0-F1BC-681C-A718-697D4A370D2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759" r="21875" b="1759"/>
          <a:stretch/>
        </p:blipFill>
        <p:spPr>
          <a:xfrm>
            <a:off x="606317" y="4315136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Grafik 17" descr="Ein Bild, das Screenshot, Kreis, Kunst, Design enthält.&#10;&#10;Automatisch generierte Beschreibung">
            <a:hlinkClick r:id="" action="ppaction://noaction"/>
            <a:extLst>
              <a:ext uri="{FF2B5EF4-FFF2-40B4-BE49-F238E27FC236}">
                <a16:creationId xmlns:a16="http://schemas.microsoft.com/office/drawing/2014/main" id="{460A9DEC-66DD-AF91-92FF-40C3265F9A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190500" y="5705272"/>
            <a:ext cx="1008000" cy="1008000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073B3F0-6F82-2232-304A-7445F27470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374593" y="1605474"/>
            <a:ext cx="7339306" cy="4128359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28646856-7315-7C40-5887-867B2F9B53B9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4807390" y="2599290"/>
            <a:ext cx="1867010" cy="3294516"/>
          </a:xfrm>
          <a:prstGeom prst="straightConnector1">
            <a:avLst/>
          </a:prstGeom>
          <a:ln w="127000" cap="rnd">
            <a:solidFill>
              <a:schemeClr val="bg1"/>
            </a:solidFill>
            <a:round/>
            <a:headEnd type="oval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hlinkClick r:id="rId3" action="ppaction://hlinksldjump"/>
            <a:extLst>
              <a:ext uri="{FF2B5EF4-FFF2-40B4-BE49-F238E27FC236}">
                <a16:creationId xmlns:a16="http://schemas.microsoft.com/office/drawing/2014/main" id="{FE9816DC-3847-5DD9-4BC3-8DAAA5F24B66}"/>
              </a:ext>
            </a:extLst>
          </p:cNvPr>
          <p:cNvSpPr txBox="1"/>
          <p:nvPr/>
        </p:nvSpPr>
        <p:spPr>
          <a:xfrm>
            <a:off x="10884024" y="6258757"/>
            <a:ext cx="816746" cy="369332"/>
          </a:xfrm>
          <a:prstGeom prst="rect">
            <a:avLst/>
          </a:prstGeom>
          <a:noFill/>
          <a:ln w="19050" cap="rnd">
            <a:solidFill>
              <a:srgbClr val="003D8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>
                <a:solidFill>
                  <a:srgbClr val="003D8F"/>
                </a:solidFill>
                <a:latin typeface="Frutiger Linotype" panose="020B0604030504040204" pitchFamily="34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656045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E9BFC0C317904987A7B1BE06425217" ma:contentTypeVersion="10" ma:contentTypeDescription="Ein neues Dokument erstellen." ma:contentTypeScope="" ma:versionID="de2972dd4fd9c856b416eea812534e54">
  <xsd:schema xmlns:xsd="http://www.w3.org/2001/XMLSchema" xmlns:xs="http://www.w3.org/2001/XMLSchema" xmlns:p="http://schemas.microsoft.com/office/2006/metadata/properties" xmlns:ns3="af09d08d-3ebc-4acf-9193-abf2b8bbbb8a" xmlns:ns4="3f5c02a9-27d5-4e5e-9913-dc973728b837" targetNamespace="http://schemas.microsoft.com/office/2006/metadata/properties" ma:root="true" ma:fieldsID="fbb63892118d5e187942f57012b5c9d9" ns3:_="" ns4:_="">
    <xsd:import namespace="af09d08d-3ebc-4acf-9193-abf2b8bbbb8a"/>
    <xsd:import namespace="3f5c02a9-27d5-4e5e-9913-dc973728b837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09d08d-3ebc-4acf-9193-abf2b8bbbb8a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c02a9-27d5-4e5e-9913-dc973728b837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f09d08d-3ebc-4acf-9193-abf2b8bbbb8a" xsi:nil="true"/>
  </documentManagement>
</p:properties>
</file>

<file path=customXml/itemProps1.xml><?xml version="1.0" encoding="utf-8"?>
<ds:datastoreItem xmlns:ds="http://schemas.openxmlformats.org/officeDocument/2006/customXml" ds:itemID="{431CA2B4-A98A-47AB-92E9-A9CE7CBFEC85}">
  <ds:schemaRefs>
    <ds:schemaRef ds:uri="3f5c02a9-27d5-4e5e-9913-dc973728b837"/>
    <ds:schemaRef ds:uri="af09d08d-3ebc-4acf-9193-abf2b8bbbb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BF4B4DF-864B-43B4-A754-3F4C55181D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DA76FE-C810-497D-B2C0-B29F557D64A9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3f5c02a9-27d5-4e5e-9913-dc973728b837"/>
    <ds:schemaRef ds:uri="http://purl.org/dc/elements/1.1/"/>
    <ds:schemaRef ds:uri="af09d08d-3ebc-4acf-9193-abf2b8bbbb8a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Breitbild</PresentationFormat>
  <Paragraphs>73</Paragraphs>
  <Slides>16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Frutiger Linotype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Knipp</dc:creator>
  <cp:lastModifiedBy>Michael Knipp</cp:lastModifiedBy>
  <cp:revision>26</cp:revision>
  <dcterms:created xsi:type="dcterms:W3CDTF">2023-09-19T09:52:56Z</dcterms:created>
  <dcterms:modified xsi:type="dcterms:W3CDTF">2024-07-22T08:23:57Z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0x010100BDE9BFC0C317904987A7B1BE06425217</vt:lpwstr>
  </property>
</Properties>
</file>